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민주노총" initials="민"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3ECCD"/>
          </a:solidFill>
        </a:fill>
      </a:tcStyle>
    </a:wholeTbl>
    <a:band2H>
      <a:tcTxStyle/>
      <a:tcStyle>
        <a:tcBdr/>
        <a:fill>
          <a:solidFill>
            <a:srgbClr val="EAF5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5D3CC"/>
          </a:solidFill>
        </a:fill>
      </a:tcStyle>
    </a:wholeTbl>
    <a:band2H>
      <a:tcTxStyle/>
      <a:tcStyle>
        <a:tcBdr/>
        <a:fill>
          <a:solidFill>
            <a:srgbClr val="FAEA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DF6F6"/>
          </a:solidFill>
        </a:fill>
      </a:tcStyle>
    </a:wholeTbl>
    <a:band2H>
      <a:tcTxStyle/>
      <a:tcStyle>
        <a:tcBdr/>
        <a:fill>
          <a:solidFill>
            <a:srgbClr val="F6FBFB"/>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82" y="36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1-04-21T09:50:04.611" idx="1">
    <p:pos x="4355" y="1753"/>
    <p:text/>
    <p:extLst>
      <p:ext uri="{C676402C-5697-4E1C-873F-D02D1690AC5C}">
        <p15:threadingInfo xmlns:p15="http://schemas.microsoft.com/office/powerpoint/2012/main" timeZoneBias="-5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2" name="Shape 62"/>
          <p:cNvSpPr>
            <a:spLocks noGrp="1" noRot="1" noChangeAspect="1"/>
          </p:cNvSpPr>
          <p:nvPr>
            <p:ph type="sldImg"/>
          </p:nvPr>
        </p:nvSpPr>
        <p:spPr>
          <a:xfrm>
            <a:off x="1143000" y="685800"/>
            <a:ext cx="4572000" cy="3429000"/>
          </a:xfrm>
          <a:prstGeom prst="rect">
            <a:avLst/>
          </a:prstGeom>
        </p:spPr>
        <p:txBody>
          <a:bodyPr/>
          <a:lstStyle/>
          <a:p>
            <a:endParaRPr/>
          </a:p>
        </p:txBody>
      </p:sp>
      <p:sp>
        <p:nvSpPr>
          <p:cNvPr id="63" name="Shape 6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703173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sp>
        <p:nvSpPr>
          <p:cNvPr id="13" name="제목 텍스트"/>
          <p:cNvSpPr txBox="1">
            <a:spLocks noGrp="1"/>
          </p:cNvSpPr>
          <p:nvPr>
            <p:ph type="title"/>
          </p:nvPr>
        </p:nvSpPr>
        <p:spPr>
          <a:xfrm>
            <a:off x="905249" y="1125450"/>
            <a:ext cx="7333501" cy="2275501"/>
          </a:xfrm>
          <a:prstGeom prst="rect">
            <a:avLst/>
          </a:prstGeom>
        </p:spPr>
        <p:txBody>
          <a:bodyPr anchor="ctr"/>
          <a:lstStyle>
            <a:lvl1pPr algn="ctr">
              <a:defRPr sz="6500" b="0">
                <a:latin typeface="Fira Sans"/>
                <a:ea typeface="Fira Sans"/>
                <a:cs typeface="Fira Sans"/>
                <a:sym typeface="Fira Sans"/>
              </a:defRPr>
            </a:lvl1pPr>
          </a:lstStyle>
          <a:p>
            <a:r>
              <a:t>제목 텍스트</a:t>
            </a:r>
          </a:p>
        </p:txBody>
      </p:sp>
      <p:sp>
        <p:nvSpPr>
          <p:cNvPr id="14" name="본문 첫 번째 줄…"/>
          <p:cNvSpPr txBox="1">
            <a:spLocks noGrp="1"/>
          </p:cNvSpPr>
          <p:nvPr>
            <p:ph type="body" sz="quarter" idx="1"/>
          </p:nvPr>
        </p:nvSpPr>
        <p:spPr>
          <a:xfrm>
            <a:off x="700050" y="3293312"/>
            <a:ext cx="7743901" cy="548401"/>
          </a:xfrm>
          <a:prstGeom prst="rect">
            <a:avLst/>
          </a:prstGeom>
        </p:spPr>
        <p:txBody>
          <a:bodyPr>
            <a:normAutofit/>
          </a:bodyPr>
          <a:lstStyle>
            <a:lvl1pPr marL="342900" indent="-228600" algn="ctr">
              <a:lnSpc>
                <a:spcPct val="100000"/>
              </a:lnSpc>
              <a:buClrTx/>
              <a:buSzTx/>
              <a:buFontTx/>
              <a:buNone/>
              <a:defRPr sz="2000"/>
            </a:lvl1pPr>
            <a:lvl2pPr marL="342900" indent="254000" algn="ctr">
              <a:lnSpc>
                <a:spcPct val="100000"/>
              </a:lnSpc>
              <a:buClrTx/>
              <a:buSzTx/>
              <a:buFontTx/>
              <a:buNone/>
              <a:defRPr sz="2000"/>
            </a:lvl2pPr>
            <a:lvl3pPr marL="342900" indent="711200" algn="ctr">
              <a:lnSpc>
                <a:spcPct val="100000"/>
              </a:lnSpc>
              <a:buClrTx/>
              <a:buSzTx/>
              <a:buFontTx/>
              <a:buNone/>
              <a:defRPr sz="2000"/>
            </a:lvl3pPr>
            <a:lvl4pPr marL="342900" indent="1168400" algn="ctr">
              <a:lnSpc>
                <a:spcPct val="100000"/>
              </a:lnSpc>
              <a:buClrTx/>
              <a:buSzTx/>
              <a:buFontTx/>
              <a:buNone/>
              <a:defRPr sz="2000"/>
            </a:lvl4pPr>
            <a:lvl5pPr marL="342900" indent="1625600" algn="ctr">
              <a:lnSpc>
                <a:spcPct val="100000"/>
              </a:lnSpc>
              <a:buClrTx/>
              <a:buSzTx/>
              <a:buFontTx/>
              <a:buNone/>
              <a:defRPr sz="2000"/>
            </a:lvl5pPr>
          </a:lstStyle>
          <a:p>
            <a:r>
              <a:t>본문 첫 번째 줄</a:t>
            </a:r>
          </a:p>
          <a:p>
            <a:pPr lvl="1"/>
            <a:r>
              <a:t>본문 두 번째 줄</a:t>
            </a:r>
          </a:p>
          <a:p>
            <a:pPr lvl="2"/>
            <a:r>
              <a:t>본문 세 번째 줄</a:t>
            </a:r>
          </a:p>
          <a:p>
            <a:pPr lvl="3"/>
            <a:r>
              <a:t>본문 네 번째 줄</a:t>
            </a:r>
          </a:p>
          <a:p>
            <a:pPr lvl="4"/>
            <a:r>
              <a:t>본문 다섯 번째 줄</a:t>
            </a:r>
          </a:p>
        </p:txBody>
      </p:sp>
      <p:sp>
        <p:nvSpPr>
          <p:cNvPr id="15" name="Google Shape;11;p2"/>
          <p:cNvSpPr/>
          <p:nvPr/>
        </p:nvSpPr>
        <p:spPr>
          <a:xfrm flipH="1" flipV="1">
            <a:off x="-13351" y="544795"/>
            <a:ext cx="9170701" cy="1"/>
          </a:xfrm>
          <a:prstGeom prst="line">
            <a:avLst/>
          </a:prstGeom>
          <a:ln>
            <a:solidFill>
              <a:srgbClr val="F6F6F6"/>
            </a:solidFill>
          </a:ln>
        </p:spPr>
        <p:txBody>
          <a:bodyPr lIns="45719" rIns="45719"/>
          <a:lstStyle/>
          <a:p>
            <a:endParaRPr/>
          </a:p>
        </p:txBody>
      </p:sp>
      <p:sp>
        <p:nvSpPr>
          <p:cNvPr id="16" name="Google Shape;12;p2"/>
          <p:cNvSpPr/>
          <p:nvPr/>
        </p:nvSpPr>
        <p:spPr>
          <a:xfrm flipH="1" flipV="1">
            <a:off x="-13351" y="544795"/>
            <a:ext cx="9170701" cy="1"/>
          </a:xfrm>
          <a:prstGeom prst="line">
            <a:avLst/>
          </a:prstGeom>
          <a:ln>
            <a:solidFill>
              <a:srgbClr val="000000"/>
            </a:solidFill>
          </a:ln>
        </p:spPr>
        <p:txBody>
          <a:bodyPr lIns="45719" rIns="45719"/>
          <a:lstStyle/>
          <a:p>
            <a:endParaRPr/>
          </a:p>
        </p:txBody>
      </p:sp>
      <p:sp>
        <p:nvSpPr>
          <p:cNvPr id="17" name="Google Shape;13;p2"/>
          <p:cNvSpPr/>
          <p:nvPr/>
        </p:nvSpPr>
        <p:spPr>
          <a:xfrm flipV="1">
            <a:off x="492520" y="2400"/>
            <a:ext cx="1" cy="5141101"/>
          </a:xfrm>
          <a:prstGeom prst="line">
            <a:avLst/>
          </a:prstGeom>
          <a:ln>
            <a:solidFill>
              <a:srgbClr val="000000"/>
            </a:solidFill>
          </a:ln>
        </p:spPr>
        <p:txBody>
          <a:bodyPr lIns="45719" rIns="45719"/>
          <a:lstStyle/>
          <a:p>
            <a:endParaRPr/>
          </a:p>
        </p:txBody>
      </p:sp>
      <p:sp>
        <p:nvSpPr>
          <p:cNvPr id="18" name="Google Shape;14;p2"/>
          <p:cNvSpPr txBox="1"/>
          <p:nvPr/>
        </p:nvSpPr>
        <p:spPr>
          <a:xfrm rot="16200000">
            <a:off x="-502251" y="3455949"/>
            <a:ext cx="1713302" cy="2844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lvl1pPr>
              <a:lnSpc>
                <a:spcPct val="115000"/>
              </a:lnSpc>
              <a:defRPr sz="700"/>
            </a:lvl1pPr>
          </a:lstStyle>
          <a:p>
            <a:r>
              <a:t>16850+1964↓1516⦽2260⋂0◻3165⦰</a:t>
            </a:r>
          </a:p>
        </p:txBody>
      </p:sp>
      <p:sp>
        <p:nvSpPr>
          <p:cNvPr id="19" name="슬라이드 번호"/>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26" name="제목 텍스트"/>
          <p:cNvSpPr txBox="1">
            <a:spLocks noGrp="1"/>
          </p:cNvSpPr>
          <p:nvPr>
            <p:ph type="title"/>
          </p:nvPr>
        </p:nvSpPr>
        <p:spPr>
          <a:prstGeom prst="rect">
            <a:avLst/>
          </a:prstGeom>
        </p:spPr>
        <p:txBody>
          <a:bodyPr/>
          <a:lstStyle/>
          <a:p>
            <a:r>
              <a:t>제목 텍스트</a:t>
            </a:r>
          </a:p>
        </p:txBody>
      </p:sp>
      <p:sp>
        <p:nvSpPr>
          <p:cNvPr id="27" name="슬라이드 번호"/>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FFFFFF"/>
        </a:solidFill>
        <a:effectLst/>
      </p:bgPr>
    </p:bg>
    <p:spTree>
      <p:nvGrpSpPr>
        <p:cNvPr id="1" name=""/>
        <p:cNvGrpSpPr/>
        <p:nvPr/>
      </p:nvGrpSpPr>
      <p:grpSpPr>
        <a:xfrm>
          <a:off x="0" y="0"/>
          <a:ext cx="0" cy="0"/>
          <a:chOff x="0" y="0"/>
          <a:chExt cx="0" cy="0"/>
        </a:xfrm>
      </p:grpSpPr>
      <p:sp>
        <p:nvSpPr>
          <p:cNvPr id="34" name="슬라이드 번호"/>
          <p:cNvSpPr txBox="1">
            <a:spLocks noGrp="1"/>
          </p:cNvSpPr>
          <p:nvPr>
            <p:ph type="sldNum" sz="quarter" idx="2"/>
          </p:nvPr>
        </p:nvSpPr>
        <p:spPr>
          <a:xfrm>
            <a:off x="8472458" y="4669900"/>
            <a:ext cx="393318" cy="380234"/>
          </a:xfrm>
          <a:prstGeom prst="rect">
            <a:avLst/>
          </a:prstGeom>
        </p:spPr>
        <p:txBody>
          <a:bodyPr lIns="91424" tIns="91424" rIns="91424" bIns="91424"/>
          <a:lstStyle>
            <a:lvl1pPr algn="l">
              <a:defRPr sz="1400"/>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USTOM_14">
    <p:spTree>
      <p:nvGrpSpPr>
        <p:cNvPr id="1" name=""/>
        <p:cNvGrpSpPr/>
        <p:nvPr/>
      </p:nvGrpSpPr>
      <p:grpSpPr>
        <a:xfrm>
          <a:off x="0" y="0"/>
          <a:ext cx="0" cy="0"/>
          <a:chOff x="0" y="0"/>
          <a:chExt cx="0" cy="0"/>
        </a:xfrm>
      </p:grpSpPr>
      <p:sp>
        <p:nvSpPr>
          <p:cNvPr id="41" name="Google Shape;270;p27"/>
          <p:cNvSpPr/>
          <p:nvPr/>
        </p:nvSpPr>
        <p:spPr>
          <a:xfrm flipH="1">
            <a:off x="8026924" y="0"/>
            <a:ext cx="1127701" cy="5143500"/>
          </a:xfrm>
          <a:prstGeom prst="rect">
            <a:avLst/>
          </a:prstGeom>
          <a:solidFill>
            <a:schemeClr val="accent2"/>
          </a:solidFill>
          <a:ln w="12700">
            <a:miter lim="400000"/>
          </a:ln>
        </p:spPr>
        <p:txBody>
          <a:bodyPr lIns="45719" rIns="45719" anchor="ctr"/>
          <a:lstStyle/>
          <a:p>
            <a:endParaRPr/>
          </a:p>
        </p:txBody>
      </p:sp>
      <p:sp>
        <p:nvSpPr>
          <p:cNvPr id="42" name="Google Shape;271;p27"/>
          <p:cNvSpPr/>
          <p:nvPr/>
        </p:nvSpPr>
        <p:spPr>
          <a:xfrm>
            <a:off x="-13651" y="4270199"/>
            <a:ext cx="1009802" cy="873301"/>
          </a:xfrm>
          <a:prstGeom prst="triangle">
            <a:avLst/>
          </a:prstGeom>
          <a:solidFill>
            <a:schemeClr val="accent4"/>
          </a:solidFill>
          <a:ln w="12700">
            <a:miter lim="400000"/>
          </a:ln>
        </p:spPr>
        <p:txBody>
          <a:bodyPr lIns="45719" rIns="45719" anchor="ctr"/>
          <a:lstStyle/>
          <a:p>
            <a:endParaRPr/>
          </a:p>
        </p:txBody>
      </p:sp>
      <p:sp>
        <p:nvSpPr>
          <p:cNvPr id="43" name="Google Shape;272;p27"/>
          <p:cNvSpPr/>
          <p:nvPr/>
        </p:nvSpPr>
        <p:spPr>
          <a:xfrm rot="18900000">
            <a:off x="4786605" y="-65450"/>
            <a:ext cx="1652934" cy="1686026"/>
          </a:xfrm>
          <a:prstGeom prst="plus">
            <a:avLst>
              <a:gd name="adj" fmla="val 36302"/>
            </a:avLst>
          </a:prstGeom>
          <a:solidFill>
            <a:schemeClr val="accent3"/>
          </a:solidFill>
          <a:ln w="12700">
            <a:miter lim="400000"/>
          </a:ln>
        </p:spPr>
        <p:txBody>
          <a:bodyPr lIns="45719" rIns="45719" anchor="ctr"/>
          <a:lstStyle/>
          <a:p>
            <a:endParaRPr/>
          </a:p>
        </p:txBody>
      </p:sp>
      <p:sp>
        <p:nvSpPr>
          <p:cNvPr id="44" name="Google Shape;273;p27"/>
          <p:cNvSpPr txBox="1"/>
          <p:nvPr/>
        </p:nvSpPr>
        <p:spPr>
          <a:xfrm rot="16200000">
            <a:off x="-502251" y="3684549"/>
            <a:ext cx="1713302" cy="2844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lvl1pPr>
              <a:lnSpc>
                <a:spcPct val="115000"/>
              </a:lnSpc>
              <a:defRPr sz="700"/>
            </a:lvl1pPr>
          </a:lstStyle>
          <a:p>
            <a:r>
              <a:t>7t-50+1960◻3165⦰+9/P49+€260⋂</a:t>
            </a:r>
          </a:p>
        </p:txBody>
      </p:sp>
      <p:sp>
        <p:nvSpPr>
          <p:cNvPr id="45" name="슬라이드 번호"/>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USTOM_15">
    <p:spTree>
      <p:nvGrpSpPr>
        <p:cNvPr id="1" name=""/>
        <p:cNvGrpSpPr/>
        <p:nvPr/>
      </p:nvGrpSpPr>
      <p:grpSpPr>
        <a:xfrm>
          <a:off x="0" y="0"/>
          <a:ext cx="0" cy="0"/>
          <a:chOff x="0" y="0"/>
          <a:chExt cx="0" cy="0"/>
        </a:xfrm>
      </p:grpSpPr>
      <p:sp>
        <p:nvSpPr>
          <p:cNvPr id="52" name="Google Shape;277;p28"/>
          <p:cNvSpPr/>
          <p:nvPr/>
        </p:nvSpPr>
        <p:spPr>
          <a:xfrm>
            <a:off x="8070225" y="1727424"/>
            <a:ext cx="1074001" cy="1074001"/>
          </a:xfrm>
          <a:custGeom>
            <a:avLst/>
            <a:gdLst/>
            <a:ahLst/>
            <a:cxnLst>
              <a:cxn ang="0">
                <a:pos x="wd2" y="hd2"/>
              </a:cxn>
              <a:cxn ang="5400000">
                <a:pos x="wd2" y="hd2"/>
              </a:cxn>
              <a:cxn ang="10800000">
                <a:pos x="wd2" y="hd2"/>
              </a:cxn>
              <a:cxn ang="16200000">
                <a:pos x="wd2" y="hd2"/>
              </a:cxn>
            </a:cxnLst>
            <a:rect l="0" t="0" r="r" b="b"/>
            <a:pathLst>
              <a:path w="21600" h="21600" extrusionOk="0">
                <a:moveTo>
                  <a:pt x="3163" y="3163"/>
                </a:moveTo>
                <a:lnTo>
                  <a:pt x="18437" y="18437"/>
                </a:lnTo>
                <a:moveTo>
                  <a:pt x="18437" y="3163"/>
                </a:moveTo>
                <a:lnTo>
                  <a:pt x="3163" y="18437"/>
                </a:ln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ln w="19050">
            <a:solidFill>
              <a:schemeClr val="accent3"/>
            </a:solidFill>
          </a:ln>
        </p:spPr>
        <p:txBody>
          <a:bodyPr lIns="45719" rIns="45719" anchor="ctr"/>
          <a:lstStyle/>
          <a:p>
            <a:endParaRPr/>
          </a:p>
        </p:txBody>
      </p:sp>
      <p:sp>
        <p:nvSpPr>
          <p:cNvPr id="53" name="Google Shape;278;p28"/>
          <p:cNvSpPr/>
          <p:nvPr/>
        </p:nvSpPr>
        <p:spPr>
          <a:xfrm>
            <a:off x="-1" y="-1"/>
            <a:ext cx="1520402" cy="1520402"/>
          </a:xfrm>
          <a:prstGeom prst="ellipse">
            <a:avLst/>
          </a:prstGeom>
          <a:solidFill>
            <a:schemeClr val="accent2"/>
          </a:solidFill>
          <a:ln w="12700">
            <a:miter lim="400000"/>
          </a:ln>
        </p:spPr>
        <p:txBody>
          <a:bodyPr lIns="45719" rIns="45719" anchor="ctr"/>
          <a:lstStyle/>
          <a:p>
            <a:endParaRPr/>
          </a:p>
        </p:txBody>
      </p:sp>
      <p:sp>
        <p:nvSpPr>
          <p:cNvPr id="54" name="Google Shape;279;p28"/>
          <p:cNvSpPr/>
          <p:nvPr/>
        </p:nvSpPr>
        <p:spPr>
          <a:xfrm flipH="1">
            <a:off x="99" y="4263599"/>
            <a:ext cx="9144001" cy="879901"/>
          </a:xfrm>
          <a:prstGeom prst="rect">
            <a:avLst/>
          </a:prstGeom>
          <a:solidFill>
            <a:schemeClr val="accent1"/>
          </a:solidFill>
          <a:ln w="12700">
            <a:miter lim="400000"/>
          </a:ln>
        </p:spPr>
        <p:txBody>
          <a:bodyPr lIns="45719" rIns="45719" anchor="ctr"/>
          <a:lstStyle/>
          <a:p>
            <a:endParaRPr/>
          </a:p>
        </p:txBody>
      </p:sp>
      <p:sp>
        <p:nvSpPr>
          <p:cNvPr id="55" name="Google Shape;280;p28"/>
          <p:cNvSpPr txBox="1"/>
          <p:nvPr/>
        </p:nvSpPr>
        <p:spPr>
          <a:xfrm rot="16200000">
            <a:off x="-502251" y="3684549"/>
            <a:ext cx="1713302" cy="2844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lvl1pPr>
              <a:lnSpc>
                <a:spcPct val="115000"/>
              </a:lnSpc>
              <a:defRPr sz="700"/>
            </a:lvl1pPr>
          </a:lstStyle>
          <a:p>
            <a:r>
              <a:t>1960◻749+€260⋂t-505⦰+9/P+316</a:t>
            </a:r>
          </a:p>
        </p:txBody>
      </p:sp>
      <p:sp>
        <p:nvSpPr>
          <p:cNvPr id="56" name="슬라이드 번호"/>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제목 텍스트"/>
          <p:cNvSpPr txBox="1">
            <a:spLocks noGrp="1"/>
          </p:cNvSpPr>
          <p:nvPr>
            <p:ph type="title"/>
          </p:nvPr>
        </p:nvSpPr>
        <p:spPr>
          <a:xfrm>
            <a:off x="619681" y="610041"/>
            <a:ext cx="8190601" cy="572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p>
            <a:r>
              <a:t>제목 텍스트</a:t>
            </a:r>
          </a:p>
        </p:txBody>
      </p:sp>
      <p:sp>
        <p:nvSpPr>
          <p:cNvPr id="3" name="Google Shape;44;p6"/>
          <p:cNvSpPr/>
          <p:nvPr/>
        </p:nvSpPr>
        <p:spPr>
          <a:xfrm flipH="1" flipV="1">
            <a:off x="-13351" y="544795"/>
            <a:ext cx="9170701" cy="1"/>
          </a:xfrm>
          <a:prstGeom prst="line">
            <a:avLst/>
          </a:prstGeom>
          <a:ln>
            <a:solidFill>
              <a:srgbClr val="000000"/>
            </a:solidFill>
          </a:ln>
        </p:spPr>
        <p:txBody>
          <a:bodyPr lIns="45719" rIns="45719"/>
          <a:lstStyle/>
          <a:p>
            <a:endParaRPr/>
          </a:p>
        </p:txBody>
      </p:sp>
      <p:sp>
        <p:nvSpPr>
          <p:cNvPr id="4" name="Google Shape;45;p6"/>
          <p:cNvSpPr/>
          <p:nvPr/>
        </p:nvSpPr>
        <p:spPr>
          <a:xfrm flipV="1">
            <a:off x="492520" y="2400"/>
            <a:ext cx="1" cy="5141101"/>
          </a:xfrm>
          <a:prstGeom prst="line">
            <a:avLst/>
          </a:prstGeom>
          <a:ln>
            <a:solidFill>
              <a:srgbClr val="000000"/>
            </a:solidFill>
          </a:ln>
        </p:spPr>
        <p:txBody>
          <a:bodyPr lIns="45719" rIns="45719"/>
          <a:lstStyle/>
          <a:p>
            <a:endParaRPr/>
          </a:p>
        </p:txBody>
      </p:sp>
      <p:sp>
        <p:nvSpPr>
          <p:cNvPr id="5" name="본문 첫 번째 줄…"/>
          <p:cNvSpPr txBox="1">
            <a:spLocks noGrp="1"/>
          </p:cNvSpPr>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lstStyle/>
          <a:p>
            <a:r>
              <a:t>본문 첫 번째 줄</a:t>
            </a:r>
          </a:p>
          <a:p>
            <a:pPr lvl="1"/>
            <a:r>
              <a:t>본문 두 번째 줄</a:t>
            </a:r>
          </a:p>
          <a:p>
            <a:pPr lvl="2"/>
            <a:r>
              <a:t>본문 세 번째 줄</a:t>
            </a:r>
          </a:p>
          <a:p>
            <a:pPr lvl="3"/>
            <a:r>
              <a:t>본문 네 번째 줄</a:t>
            </a:r>
          </a:p>
          <a:p>
            <a:pPr lvl="4"/>
            <a:r>
              <a:t>본문 다섯 번째 줄</a:t>
            </a:r>
          </a:p>
        </p:txBody>
      </p:sp>
      <p:sp>
        <p:nvSpPr>
          <p:cNvPr id="6" name="슬라이드 번호"/>
          <p:cNvSpPr txBox="1">
            <a:spLocks noGrp="1"/>
          </p:cNvSpPr>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l" defTabSz="914400" rtl="0" latinLnBrk="0">
        <a:lnSpc>
          <a:spcPct val="100000"/>
        </a:lnSpc>
        <a:spcBef>
          <a:spcPts val="0"/>
        </a:spcBef>
        <a:spcAft>
          <a:spcPts val="0"/>
        </a:spcAft>
        <a:buClrTx/>
        <a:buSzTx/>
        <a:buFontTx/>
        <a:buNone/>
        <a:tabLst/>
        <a:defRPr sz="2800" b="1" i="0" u="none" strike="noStrike" cap="none" spc="0" baseline="0">
          <a:solidFill>
            <a:srgbClr val="000000"/>
          </a:solidFill>
          <a:uFillTx/>
          <a:latin typeface="Roboto"/>
          <a:ea typeface="Roboto"/>
          <a:cs typeface="Roboto"/>
          <a:sym typeface="Roboto"/>
        </a:defRPr>
      </a:lvl1pPr>
      <a:lvl2pPr marL="0" marR="0" indent="0" algn="l" defTabSz="914400" rtl="0" latinLnBrk="0">
        <a:lnSpc>
          <a:spcPct val="100000"/>
        </a:lnSpc>
        <a:spcBef>
          <a:spcPts val="0"/>
        </a:spcBef>
        <a:spcAft>
          <a:spcPts val="0"/>
        </a:spcAft>
        <a:buClrTx/>
        <a:buSzTx/>
        <a:buFontTx/>
        <a:buNone/>
        <a:tabLst/>
        <a:defRPr sz="2800" b="1" i="0" u="none" strike="noStrike" cap="none" spc="0" baseline="0">
          <a:solidFill>
            <a:srgbClr val="000000"/>
          </a:solidFill>
          <a:uFillTx/>
          <a:latin typeface="Roboto"/>
          <a:ea typeface="Roboto"/>
          <a:cs typeface="Roboto"/>
          <a:sym typeface="Roboto"/>
        </a:defRPr>
      </a:lvl2pPr>
      <a:lvl3pPr marL="0" marR="0" indent="0" algn="l" defTabSz="914400" rtl="0" latinLnBrk="0">
        <a:lnSpc>
          <a:spcPct val="100000"/>
        </a:lnSpc>
        <a:spcBef>
          <a:spcPts val="0"/>
        </a:spcBef>
        <a:spcAft>
          <a:spcPts val="0"/>
        </a:spcAft>
        <a:buClrTx/>
        <a:buSzTx/>
        <a:buFontTx/>
        <a:buNone/>
        <a:tabLst/>
        <a:defRPr sz="2800" b="1" i="0" u="none" strike="noStrike" cap="none" spc="0" baseline="0">
          <a:solidFill>
            <a:srgbClr val="000000"/>
          </a:solidFill>
          <a:uFillTx/>
          <a:latin typeface="Roboto"/>
          <a:ea typeface="Roboto"/>
          <a:cs typeface="Roboto"/>
          <a:sym typeface="Roboto"/>
        </a:defRPr>
      </a:lvl3pPr>
      <a:lvl4pPr marL="0" marR="0" indent="0" algn="l" defTabSz="914400" rtl="0" latinLnBrk="0">
        <a:lnSpc>
          <a:spcPct val="100000"/>
        </a:lnSpc>
        <a:spcBef>
          <a:spcPts val="0"/>
        </a:spcBef>
        <a:spcAft>
          <a:spcPts val="0"/>
        </a:spcAft>
        <a:buClrTx/>
        <a:buSzTx/>
        <a:buFontTx/>
        <a:buNone/>
        <a:tabLst/>
        <a:defRPr sz="2800" b="1" i="0" u="none" strike="noStrike" cap="none" spc="0" baseline="0">
          <a:solidFill>
            <a:srgbClr val="000000"/>
          </a:solidFill>
          <a:uFillTx/>
          <a:latin typeface="Roboto"/>
          <a:ea typeface="Roboto"/>
          <a:cs typeface="Roboto"/>
          <a:sym typeface="Roboto"/>
        </a:defRPr>
      </a:lvl4pPr>
      <a:lvl5pPr marL="0" marR="0" indent="0" algn="l" defTabSz="914400" rtl="0" latinLnBrk="0">
        <a:lnSpc>
          <a:spcPct val="100000"/>
        </a:lnSpc>
        <a:spcBef>
          <a:spcPts val="0"/>
        </a:spcBef>
        <a:spcAft>
          <a:spcPts val="0"/>
        </a:spcAft>
        <a:buClrTx/>
        <a:buSzTx/>
        <a:buFontTx/>
        <a:buNone/>
        <a:tabLst/>
        <a:defRPr sz="2800" b="1" i="0" u="none" strike="noStrike" cap="none" spc="0" baseline="0">
          <a:solidFill>
            <a:srgbClr val="000000"/>
          </a:solidFill>
          <a:uFillTx/>
          <a:latin typeface="Roboto"/>
          <a:ea typeface="Roboto"/>
          <a:cs typeface="Roboto"/>
          <a:sym typeface="Roboto"/>
        </a:defRPr>
      </a:lvl5pPr>
      <a:lvl6pPr marL="0" marR="0" indent="0" algn="l" defTabSz="914400" rtl="0" latinLnBrk="0">
        <a:lnSpc>
          <a:spcPct val="100000"/>
        </a:lnSpc>
        <a:spcBef>
          <a:spcPts val="0"/>
        </a:spcBef>
        <a:spcAft>
          <a:spcPts val="0"/>
        </a:spcAft>
        <a:buClrTx/>
        <a:buSzTx/>
        <a:buFontTx/>
        <a:buNone/>
        <a:tabLst/>
        <a:defRPr sz="2800" b="1" i="0" u="none" strike="noStrike" cap="none" spc="0" baseline="0">
          <a:solidFill>
            <a:srgbClr val="000000"/>
          </a:solidFill>
          <a:uFillTx/>
          <a:latin typeface="Roboto"/>
          <a:ea typeface="Roboto"/>
          <a:cs typeface="Roboto"/>
          <a:sym typeface="Roboto"/>
        </a:defRPr>
      </a:lvl6pPr>
      <a:lvl7pPr marL="0" marR="0" indent="0" algn="l" defTabSz="914400" rtl="0" latinLnBrk="0">
        <a:lnSpc>
          <a:spcPct val="100000"/>
        </a:lnSpc>
        <a:spcBef>
          <a:spcPts val="0"/>
        </a:spcBef>
        <a:spcAft>
          <a:spcPts val="0"/>
        </a:spcAft>
        <a:buClrTx/>
        <a:buSzTx/>
        <a:buFontTx/>
        <a:buNone/>
        <a:tabLst/>
        <a:defRPr sz="2800" b="1" i="0" u="none" strike="noStrike" cap="none" spc="0" baseline="0">
          <a:solidFill>
            <a:srgbClr val="000000"/>
          </a:solidFill>
          <a:uFillTx/>
          <a:latin typeface="Roboto"/>
          <a:ea typeface="Roboto"/>
          <a:cs typeface="Roboto"/>
          <a:sym typeface="Roboto"/>
        </a:defRPr>
      </a:lvl7pPr>
      <a:lvl8pPr marL="0" marR="0" indent="0" algn="l" defTabSz="914400" rtl="0" latinLnBrk="0">
        <a:lnSpc>
          <a:spcPct val="100000"/>
        </a:lnSpc>
        <a:spcBef>
          <a:spcPts val="0"/>
        </a:spcBef>
        <a:spcAft>
          <a:spcPts val="0"/>
        </a:spcAft>
        <a:buClrTx/>
        <a:buSzTx/>
        <a:buFontTx/>
        <a:buNone/>
        <a:tabLst/>
        <a:defRPr sz="2800" b="1" i="0" u="none" strike="noStrike" cap="none" spc="0" baseline="0">
          <a:solidFill>
            <a:srgbClr val="000000"/>
          </a:solidFill>
          <a:uFillTx/>
          <a:latin typeface="Roboto"/>
          <a:ea typeface="Roboto"/>
          <a:cs typeface="Roboto"/>
          <a:sym typeface="Roboto"/>
        </a:defRPr>
      </a:lvl8pPr>
      <a:lvl9pPr marL="0" marR="0" indent="0" algn="l" defTabSz="914400" rtl="0" latinLnBrk="0">
        <a:lnSpc>
          <a:spcPct val="100000"/>
        </a:lnSpc>
        <a:spcBef>
          <a:spcPts val="0"/>
        </a:spcBef>
        <a:spcAft>
          <a:spcPts val="0"/>
        </a:spcAft>
        <a:buClrTx/>
        <a:buSzTx/>
        <a:buFontTx/>
        <a:buNone/>
        <a:tabLst/>
        <a:defRPr sz="2800" b="1" i="0" u="none" strike="noStrike" cap="none" spc="0" baseline="0">
          <a:solidFill>
            <a:srgbClr val="000000"/>
          </a:solidFill>
          <a:uFillTx/>
          <a:latin typeface="Roboto"/>
          <a:ea typeface="Roboto"/>
          <a:cs typeface="Roboto"/>
          <a:sym typeface="Roboto"/>
        </a:defRPr>
      </a:lvl9pPr>
    </p:titleStyle>
    <p:bodyStyle>
      <a:lvl1pPr marL="457200" marR="0" indent="-342900" algn="l" defTabSz="914400" rtl="0" latinLnBrk="0">
        <a:lnSpc>
          <a:spcPct val="115000"/>
        </a:lnSpc>
        <a:spcBef>
          <a:spcPts val="0"/>
        </a:spcBef>
        <a:spcAft>
          <a:spcPts val="0"/>
        </a:spcAft>
        <a:buClr>
          <a:srgbClr val="000000"/>
        </a:buClr>
        <a:buSzPts val="1800"/>
        <a:buFont typeface="Helvetica"/>
        <a:buChar char="●"/>
        <a:tabLst/>
        <a:defRPr sz="1800" b="0" i="0" u="none" strike="noStrike" cap="none" spc="0" baseline="0">
          <a:solidFill>
            <a:srgbClr val="000000"/>
          </a:solidFill>
          <a:uFillTx/>
          <a:latin typeface="Lato"/>
          <a:ea typeface="Lato"/>
          <a:cs typeface="Lato"/>
          <a:sym typeface="Lato"/>
        </a:defRPr>
      </a:lvl1pPr>
      <a:lvl2pPr marL="1005114" marR="0" indent="-408214" algn="l" defTabSz="914400" rtl="0" latinLnBrk="0">
        <a:lnSpc>
          <a:spcPct val="115000"/>
        </a:lnSpc>
        <a:spcBef>
          <a:spcPts val="0"/>
        </a:spcBef>
        <a:spcAft>
          <a:spcPts val="0"/>
        </a:spcAft>
        <a:buClr>
          <a:srgbClr val="000000"/>
        </a:buClr>
        <a:buSzPts val="1800"/>
        <a:buFont typeface="Helvetica"/>
        <a:buChar char="○"/>
        <a:tabLst/>
        <a:defRPr sz="1800" b="0" i="0" u="none" strike="noStrike" cap="none" spc="0" baseline="0">
          <a:solidFill>
            <a:srgbClr val="000000"/>
          </a:solidFill>
          <a:uFillTx/>
          <a:latin typeface="Lato"/>
          <a:ea typeface="Lato"/>
          <a:cs typeface="Lato"/>
          <a:sym typeface="Lato"/>
        </a:defRPr>
      </a:lvl2pPr>
      <a:lvl3pPr marL="1462314" marR="0" indent="-408214" algn="l" defTabSz="914400" rtl="0" latinLnBrk="0">
        <a:lnSpc>
          <a:spcPct val="115000"/>
        </a:lnSpc>
        <a:spcBef>
          <a:spcPts val="0"/>
        </a:spcBef>
        <a:spcAft>
          <a:spcPts val="0"/>
        </a:spcAft>
        <a:buClr>
          <a:srgbClr val="000000"/>
        </a:buClr>
        <a:buSzPts val="1800"/>
        <a:buFont typeface="Helvetica"/>
        <a:buChar char="■"/>
        <a:tabLst/>
        <a:defRPr sz="1800" b="0" i="0" u="none" strike="noStrike" cap="none" spc="0" baseline="0">
          <a:solidFill>
            <a:srgbClr val="000000"/>
          </a:solidFill>
          <a:uFillTx/>
          <a:latin typeface="Lato"/>
          <a:ea typeface="Lato"/>
          <a:cs typeface="Lato"/>
          <a:sym typeface="Lato"/>
        </a:defRPr>
      </a:lvl3pPr>
      <a:lvl4pPr marL="1919514" marR="0" indent="-408214" algn="l" defTabSz="914400" rtl="0" latinLnBrk="0">
        <a:lnSpc>
          <a:spcPct val="115000"/>
        </a:lnSpc>
        <a:spcBef>
          <a:spcPts val="0"/>
        </a:spcBef>
        <a:spcAft>
          <a:spcPts val="0"/>
        </a:spcAft>
        <a:buClr>
          <a:srgbClr val="000000"/>
        </a:buClr>
        <a:buSzPts val="1800"/>
        <a:buFont typeface="Helvetica"/>
        <a:buChar char="●"/>
        <a:tabLst/>
        <a:defRPr sz="1800" b="0" i="0" u="none" strike="noStrike" cap="none" spc="0" baseline="0">
          <a:solidFill>
            <a:srgbClr val="000000"/>
          </a:solidFill>
          <a:uFillTx/>
          <a:latin typeface="Lato"/>
          <a:ea typeface="Lato"/>
          <a:cs typeface="Lato"/>
          <a:sym typeface="Lato"/>
        </a:defRPr>
      </a:lvl4pPr>
      <a:lvl5pPr marL="2376714" marR="0" indent="-408214" algn="l" defTabSz="914400" rtl="0" latinLnBrk="0">
        <a:lnSpc>
          <a:spcPct val="115000"/>
        </a:lnSpc>
        <a:spcBef>
          <a:spcPts val="0"/>
        </a:spcBef>
        <a:spcAft>
          <a:spcPts val="0"/>
        </a:spcAft>
        <a:buClr>
          <a:srgbClr val="000000"/>
        </a:buClr>
        <a:buSzPts val="1800"/>
        <a:buFont typeface="Helvetica"/>
        <a:buChar char="○"/>
        <a:tabLst/>
        <a:defRPr sz="1800" b="0" i="0" u="none" strike="noStrike" cap="none" spc="0" baseline="0">
          <a:solidFill>
            <a:srgbClr val="000000"/>
          </a:solidFill>
          <a:uFillTx/>
          <a:latin typeface="Lato"/>
          <a:ea typeface="Lato"/>
          <a:cs typeface="Lato"/>
          <a:sym typeface="Lato"/>
        </a:defRPr>
      </a:lvl5pPr>
      <a:lvl6pPr marL="2833914" marR="0" indent="-408214" algn="l" defTabSz="914400" rtl="0" latinLnBrk="0">
        <a:lnSpc>
          <a:spcPct val="115000"/>
        </a:lnSpc>
        <a:spcBef>
          <a:spcPts val="0"/>
        </a:spcBef>
        <a:spcAft>
          <a:spcPts val="0"/>
        </a:spcAft>
        <a:buClr>
          <a:srgbClr val="000000"/>
        </a:buClr>
        <a:buSzPts val="1800"/>
        <a:buFont typeface="Helvetica"/>
        <a:buChar char="■"/>
        <a:tabLst/>
        <a:defRPr sz="1800" b="0" i="0" u="none" strike="noStrike" cap="none" spc="0" baseline="0">
          <a:solidFill>
            <a:srgbClr val="000000"/>
          </a:solidFill>
          <a:uFillTx/>
          <a:latin typeface="Lato"/>
          <a:ea typeface="Lato"/>
          <a:cs typeface="Lato"/>
          <a:sym typeface="Lato"/>
        </a:defRPr>
      </a:lvl6pPr>
      <a:lvl7pPr marL="3291114" marR="0" indent="-408214" algn="l" defTabSz="914400" rtl="0" latinLnBrk="0">
        <a:lnSpc>
          <a:spcPct val="115000"/>
        </a:lnSpc>
        <a:spcBef>
          <a:spcPts val="0"/>
        </a:spcBef>
        <a:spcAft>
          <a:spcPts val="0"/>
        </a:spcAft>
        <a:buClr>
          <a:srgbClr val="000000"/>
        </a:buClr>
        <a:buSzPts val="1800"/>
        <a:buFont typeface="Helvetica"/>
        <a:buChar char="●"/>
        <a:tabLst/>
        <a:defRPr sz="1800" b="0" i="0" u="none" strike="noStrike" cap="none" spc="0" baseline="0">
          <a:solidFill>
            <a:srgbClr val="000000"/>
          </a:solidFill>
          <a:uFillTx/>
          <a:latin typeface="Lato"/>
          <a:ea typeface="Lato"/>
          <a:cs typeface="Lato"/>
          <a:sym typeface="Lato"/>
        </a:defRPr>
      </a:lvl7pPr>
      <a:lvl8pPr marL="3748314" marR="0" indent="-408214" algn="l" defTabSz="914400" rtl="0" latinLnBrk="0">
        <a:lnSpc>
          <a:spcPct val="115000"/>
        </a:lnSpc>
        <a:spcBef>
          <a:spcPts val="0"/>
        </a:spcBef>
        <a:spcAft>
          <a:spcPts val="0"/>
        </a:spcAft>
        <a:buClr>
          <a:srgbClr val="000000"/>
        </a:buClr>
        <a:buSzPts val="1800"/>
        <a:buFont typeface="Helvetica"/>
        <a:buChar char="○"/>
        <a:tabLst/>
        <a:defRPr sz="1800" b="0" i="0" u="none" strike="noStrike" cap="none" spc="0" baseline="0">
          <a:solidFill>
            <a:srgbClr val="000000"/>
          </a:solidFill>
          <a:uFillTx/>
          <a:latin typeface="Lato"/>
          <a:ea typeface="Lato"/>
          <a:cs typeface="Lato"/>
          <a:sym typeface="Lato"/>
        </a:defRPr>
      </a:lvl8pPr>
      <a:lvl9pPr marL="4205514" marR="0" indent="-408214" algn="l" defTabSz="914400" rtl="0" latinLnBrk="0">
        <a:lnSpc>
          <a:spcPct val="115000"/>
        </a:lnSpc>
        <a:spcBef>
          <a:spcPts val="0"/>
        </a:spcBef>
        <a:spcAft>
          <a:spcPts val="0"/>
        </a:spcAft>
        <a:buClr>
          <a:srgbClr val="000000"/>
        </a:buClr>
        <a:buSzPts val="1800"/>
        <a:buFont typeface="Helvetica"/>
        <a:buChar char="■"/>
        <a:tabLst/>
        <a:defRPr sz="1800" b="0" i="0" u="none" strike="noStrike" cap="none" spc="0" baseline="0">
          <a:solidFill>
            <a:srgbClr val="000000"/>
          </a:solidFill>
          <a:uFillTx/>
          <a:latin typeface="Lato"/>
          <a:ea typeface="Lato"/>
          <a:cs typeface="Lato"/>
          <a:sym typeface="Lato"/>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comments" Target="../comments/comment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Google Shape;293;p33"/>
          <p:cNvSpPr/>
          <p:nvPr/>
        </p:nvSpPr>
        <p:spPr>
          <a:xfrm>
            <a:off x="7401145" y="0"/>
            <a:ext cx="1742701" cy="1745102"/>
          </a:xfrm>
          <a:prstGeom prst="ellipse">
            <a:avLst/>
          </a:prstGeom>
          <a:solidFill>
            <a:srgbClr val="934BC9"/>
          </a:solidFill>
          <a:ln w="12700">
            <a:miter lim="400000"/>
          </a:ln>
        </p:spPr>
        <p:txBody>
          <a:bodyPr lIns="45719" rIns="45719" anchor="ctr"/>
          <a:lstStyle/>
          <a:p>
            <a:endParaRPr/>
          </a:p>
        </p:txBody>
      </p:sp>
      <p:sp>
        <p:nvSpPr>
          <p:cNvPr id="66" name="Google Shape;294;p33"/>
          <p:cNvSpPr/>
          <p:nvPr/>
        </p:nvSpPr>
        <p:spPr>
          <a:xfrm>
            <a:off x="-3" y="4050700"/>
            <a:ext cx="1287001" cy="1113001"/>
          </a:xfrm>
          <a:prstGeom prst="triangle">
            <a:avLst/>
          </a:prstGeom>
          <a:solidFill>
            <a:srgbClr val="B07BD7"/>
          </a:solidFill>
          <a:ln w="12700">
            <a:miter lim="400000"/>
          </a:ln>
        </p:spPr>
        <p:txBody>
          <a:bodyPr lIns="45719" rIns="45719" anchor="ctr"/>
          <a:lstStyle/>
          <a:p>
            <a:endParaRPr/>
          </a:p>
        </p:txBody>
      </p:sp>
      <p:sp>
        <p:nvSpPr>
          <p:cNvPr id="67" name="Google Shape;295;p33"/>
          <p:cNvSpPr txBox="1">
            <a:spLocks noGrp="1"/>
          </p:cNvSpPr>
          <p:nvPr>
            <p:ph type="ctrTitle"/>
          </p:nvPr>
        </p:nvSpPr>
        <p:spPr>
          <a:xfrm>
            <a:off x="905250" y="1125449"/>
            <a:ext cx="7333499" cy="2275502"/>
          </a:xfrm>
          <a:prstGeom prst="rect">
            <a:avLst/>
          </a:prstGeom>
        </p:spPr>
        <p:txBody>
          <a:bodyPr>
            <a:normAutofit/>
          </a:bodyPr>
          <a:lstStyle/>
          <a:p>
            <a:pPr>
              <a:defRPr sz="4800">
                <a:latin typeface="HY헤드라인M"/>
                <a:ea typeface="HY헤드라인M"/>
                <a:cs typeface="HY헤드라인M"/>
                <a:sym typeface="HY헤드라인M"/>
              </a:defRPr>
            </a:pPr>
            <a:r>
              <a:rPr lang="ja-JP" altLang="en-US" b="1" dirty="0">
                <a:latin typeface="BIZ UDPゴシック" panose="020B0400000000000000" pitchFamily="50" charset="-128"/>
                <a:ea typeface="BIZ UDPゴシック" panose="020B0400000000000000" pitchFamily="50" charset="-128"/>
              </a:rPr>
              <a:t>民主労総女性委員会の</a:t>
            </a:r>
            <a:br>
              <a:rPr b="1" dirty="0">
                <a:latin typeface="BIZ UDPゴシック" panose="020B0400000000000000" pitchFamily="50" charset="-128"/>
                <a:ea typeface="BIZ UDPゴシック" panose="020B0400000000000000" pitchFamily="50" charset="-128"/>
              </a:rPr>
            </a:br>
            <a:r>
              <a:rPr lang="ja-JP" altLang="en-US" b="1" dirty="0">
                <a:latin typeface="BIZ UDPゴシック" panose="020B0400000000000000" pitchFamily="50" charset="-128"/>
                <a:ea typeface="BIZ UDPゴシック" panose="020B0400000000000000" pitchFamily="50" charset="-128"/>
              </a:rPr>
              <a:t>現況と活動</a:t>
            </a:r>
            <a:r>
              <a:rPr b="1" dirty="0">
                <a:latin typeface="BIZ UDPゴシック" panose="020B0400000000000000" pitchFamily="50" charset="-128"/>
                <a:ea typeface="BIZ UDPゴシック" panose="020B0400000000000000" pitchFamily="50" charset="-128"/>
              </a:rPr>
              <a:t> </a:t>
            </a:r>
          </a:p>
        </p:txBody>
      </p:sp>
      <p:sp>
        <p:nvSpPr>
          <p:cNvPr id="69" name="Google Shape;297;p33">
            <a:hlinkClick r:id="" action="ppaction://hlinkshowjump?jump=nextslide"/>
          </p:cNvPr>
          <p:cNvSpPr/>
          <p:nvPr/>
        </p:nvSpPr>
        <p:spPr>
          <a:xfrm>
            <a:off x="8033549" y="4607207"/>
            <a:ext cx="404401" cy="1"/>
          </a:xfrm>
          <a:prstGeom prst="line">
            <a:avLst/>
          </a:prstGeom>
          <a:ln>
            <a:solidFill>
              <a:srgbClr val="000000"/>
            </a:solidFill>
            <a:tailEnd type="triangle"/>
          </a:ln>
        </p:spPr>
        <p:txBody>
          <a:bodyPr lIns="45719" rIns="45719"/>
          <a:lstStyle/>
          <a:p>
            <a:endParaRPr/>
          </a:p>
        </p:txBody>
      </p:sp>
      <p:sp>
        <p:nvSpPr>
          <p:cNvPr id="70" name="Google Shape;298;p33"/>
          <p:cNvSpPr/>
          <p:nvPr/>
        </p:nvSpPr>
        <p:spPr>
          <a:xfrm>
            <a:off x="572524" y="221100"/>
            <a:ext cx="1113001" cy="1113001"/>
          </a:xfrm>
          <a:prstGeom prst="diamond">
            <a:avLst/>
          </a:prstGeom>
          <a:solidFill>
            <a:srgbClr val="3C1A56"/>
          </a:solidFill>
          <a:ln w="12700">
            <a:miter lim="400000"/>
          </a:ln>
        </p:spPr>
        <p:txBody>
          <a:bodyPr lIns="45719" rIns="45719" anchor="ctr"/>
          <a:lstStyle/>
          <a:p>
            <a:endParaRPr/>
          </a:p>
        </p:txBody>
      </p:sp>
      <p:sp>
        <p:nvSpPr>
          <p:cNvPr id="71" name="Google Shape;299;p33"/>
          <p:cNvSpPr/>
          <p:nvPr/>
        </p:nvSpPr>
        <p:spPr>
          <a:xfrm>
            <a:off x="5336299" y="4053949"/>
            <a:ext cx="520851" cy="520851"/>
          </a:xfrm>
          <a:custGeom>
            <a:avLst/>
            <a:gdLst/>
            <a:ahLst/>
            <a:cxnLst>
              <a:cxn ang="0">
                <a:pos x="wd2" y="hd2"/>
              </a:cxn>
              <a:cxn ang="5400000">
                <a:pos x="wd2" y="hd2"/>
              </a:cxn>
              <a:cxn ang="10800000">
                <a:pos x="wd2" y="hd2"/>
              </a:cxn>
              <a:cxn ang="16200000">
                <a:pos x="wd2" y="hd2"/>
              </a:cxn>
            </a:cxnLst>
            <a:rect l="0" t="0" r="r" b="b"/>
            <a:pathLst>
              <a:path w="21600" h="21600" extrusionOk="0">
                <a:moveTo>
                  <a:pt x="0" y="5237"/>
                </a:moveTo>
                <a:lnTo>
                  <a:pt x="5237" y="0"/>
                </a:lnTo>
                <a:lnTo>
                  <a:pt x="10800" y="5563"/>
                </a:lnTo>
                <a:lnTo>
                  <a:pt x="16363" y="0"/>
                </a:lnTo>
                <a:lnTo>
                  <a:pt x="21600" y="5237"/>
                </a:lnTo>
                <a:lnTo>
                  <a:pt x="16037" y="10800"/>
                </a:lnTo>
                <a:lnTo>
                  <a:pt x="21600" y="16363"/>
                </a:lnTo>
                <a:lnTo>
                  <a:pt x="16363" y="21600"/>
                </a:lnTo>
                <a:lnTo>
                  <a:pt x="10800" y="16037"/>
                </a:lnTo>
                <a:lnTo>
                  <a:pt x="5237" y="21600"/>
                </a:lnTo>
                <a:lnTo>
                  <a:pt x="0" y="16363"/>
                </a:lnTo>
                <a:lnTo>
                  <a:pt x="5563" y="10800"/>
                </a:lnTo>
                <a:close/>
              </a:path>
            </a:pathLst>
          </a:custGeom>
          <a:solidFill>
            <a:srgbClr val="7030A0"/>
          </a:solidFill>
          <a:ln w="12700">
            <a:miter lim="400000"/>
          </a:ln>
        </p:spPr>
        <p:txBody>
          <a:bodyPr lIns="45719" rIns="45719" anchor="ctr"/>
          <a:lstStyle/>
          <a:p>
            <a:endParaRPr/>
          </a:p>
        </p:txBody>
      </p:sp>
      <p:sp>
        <p:nvSpPr>
          <p:cNvPr id="72" name="직사각형 1"/>
          <p:cNvSpPr/>
          <p:nvPr/>
        </p:nvSpPr>
        <p:spPr>
          <a:xfrm>
            <a:off x="192156" y="2683565"/>
            <a:ext cx="231914" cy="1709531"/>
          </a:xfrm>
          <a:prstGeom prst="rect">
            <a:avLst/>
          </a:prstGeom>
          <a:solidFill>
            <a:srgbClr val="F6F6F6"/>
          </a:solidFill>
          <a:ln w="12700">
            <a:miter lim="400000"/>
          </a:ln>
        </p:spPr>
        <p:txBody>
          <a:bodyPr lIns="45719" rIns="45719" anchor="ctr"/>
          <a:lstStyle/>
          <a:p>
            <a:pPr algn="ctr">
              <a:defRPr>
                <a:solidFill>
                  <a:srgbClr val="FFFFFF"/>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69"/>
                                        </p:tgtEl>
                                        <p:attrNameLst>
                                          <p:attrName>style.visibility</p:attrName>
                                        </p:attrNameLst>
                                      </p:cBhvr>
                                      <p:to>
                                        <p:strVal val="visible"/>
                                      </p:to>
                                    </p:set>
                                    <p:animEffect transition="in" filter="fade">
                                      <p:cBhvr>
                                        <p:cTn id="7"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1"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Google Shape;295;p33"/>
          <p:cNvSpPr txBox="1"/>
          <p:nvPr/>
        </p:nvSpPr>
        <p:spPr>
          <a:xfrm>
            <a:off x="604684" y="562902"/>
            <a:ext cx="7333499" cy="6395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p>
            <a:pPr>
              <a:defRPr sz="2800" b="1">
                <a:latin typeface="Sandoll 삼립호빵체 Basic"/>
                <a:ea typeface="Sandoll 삼립호빵체 Basic"/>
                <a:cs typeface="Sandoll 삼립호빵체 Basic"/>
                <a:sym typeface="Sandoll 삼립호빵체 Basic"/>
              </a:defRPr>
            </a:pPr>
            <a:r>
              <a:rPr dirty="0"/>
              <a:t>5. </a:t>
            </a:r>
            <a:r>
              <a:rPr lang="ja-JP" altLang="en-US" dirty="0"/>
              <a:t>政策</a:t>
            </a:r>
            <a:endParaRPr dirty="0"/>
          </a:p>
        </p:txBody>
      </p:sp>
      <p:sp>
        <p:nvSpPr>
          <p:cNvPr id="199" name="TextBox 5"/>
          <p:cNvSpPr txBox="1"/>
          <p:nvPr/>
        </p:nvSpPr>
        <p:spPr>
          <a:xfrm>
            <a:off x="694582" y="1169766"/>
            <a:ext cx="8207399" cy="30839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just">
              <a:lnSpc>
                <a:spcPct val="160000"/>
              </a:lnSpc>
              <a:defRPr sz="2000">
                <a:latin typeface="함초롬바탕"/>
                <a:ea typeface="함초롬바탕"/>
                <a:cs typeface="함초롬바탕"/>
                <a:sym typeface="함초롬바탕"/>
              </a:defRPr>
            </a:pPr>
            <a:r>
              <a:rPr dirty="0"/>
              <a:t>   </a:t>
            </a:r>
            <a:r>
              <a:rPr dirty="0">
                <a:latin typeface="BIZ UDPゴシック" panose="020B0400000000000000" pitchFamily="50" charset="-128"/>
                <a:ea typeface="BIZ UDPゴシック" panose="020B0400000000000000" pitchFamily="50" charset="-128"/>
              </a:rPr>
              <a:t>2016</a:t>
            </a:r>
            <a:r>
              <a:rPr lang="ja-JP" altLang="en-US" dirty="0">
                <a:latin typeface="BIZ UDPゴシック" panose="020B0400000000000000" pitchFamily="50" charset="-128"/>
                <a:ea typeface="BIZ UDPゴシック" panose="020B0400000000000000" pitchFamily="50" charset="-128"/>
              </a:rPr>
              <a:t>年　セクハラ予防教育の実態調査</a:t>
            </a:r>
            <a:r>
              <a:rPr dirty="0">
                <a:latin typeface="BIZ UDPゴシック" panose="020B0400000000000000" pitchFamily="50" charset="-128"/>
                <a:ea typeface="BIZ UDPゴシック" panose="020B0400000000000000" pitchFamily="50" charset="-128"/>
              </a:rPr>
              <a:t> </a:t>
            </a:r>
          </a:p>
          <a:p>
            <a:pPr algn="just">
              <a:defRPr sz="2000">
                <a:latin typeface="함초롬바탕"/>
                <a:ea typeface="함초롬바탕"/>
                <a:cs typeface="함초롬바탕"/>
                <a:sym typeface="함초롬바탕"/>
              </a:defRPr>
            </a:pPr>
            <a:r>
              <a:rPr dirty="0">
                <a:latin typeface="BIZ UDPゴシック" panose="020B0400000000000000" pitchFamily="50" charset="-128"/>
                <a:ea typeface="BIZ UDPゴシック" panose="020B0400000000000000" pitchFamily="50" charset="-128"/>
              </a:rPr>
              <a:t>   2019</a:t>
            </a:r>
            <a:r>
              <a:rPr lang="ja-JP" altLang="en-US" dirty="0">
                <a:latin typeface="BIZ UDPゴシック" panose="020B0400000000000000" pitchFamily="50" charset="-128"/>
                <a:ea typeface="BIZ UDPゴシック" panose="020B0400000000000000" pitchFamily="50" charset="-128"/>
              </a:rPr>
              <a:t>年　 ＃</a:t>
            </a:r>
            <a:r>
              <a:rPr lang="en-US" altLang="ja-JP" dirty="0">
                <a:latin typeface="BIZ UDPゴシック" panose="020B0400000000000000" pitchFamily="50" charset="-128"/>
                <a:ea typeface="BIZ UDPゴシック" panose="020B0400000000000000" pitchFamily="50" charset="-128"/>
              </a:rPr>
              <a:t>Me Too</a:t>
            </a:r>
            <a:r>
              <a:rPr lang="ja-JP" altLang="en-US" dirty="0">
                <a:latin typeface="BIZ UDPゴシック" panose="020B0400000000000000" pitchFamily="50" charset="-128"/>
                <a:ea typeface="BIZ UDPゴシック" panose="020B0400000000000000" pitchFamily="50" charset="-128"/>
              </a:rPr>
              <a:t>運動</a:t>
            </a:r>
            <a:r>
              <a:rPr lang="en-US" altLang="ja-JP" dirty="0">
                <a:latin typeface="BIZ UDPゴシック" panose="020B0400000000000000" pitchFamily="50" charset="-128"/>
                <a:ea typeface="BIZ UDPゴシック" panose="020B0400000000000000" pitchFamily="50" charset="-128"/>
              </a:rPr>
              <a:t>1</a:t>
            </a:r>
            <a:r>
              <a:rPr lang="ja-JP" altLang="en-US" dirty="0">
                <a:latin typeface="BIZ UDPゴシック" panose="020B0400000000000000" pitchFamily="50" charset="-128"/>
                <a:ea typeface="BIZ UDPゴシック" panose="020B0400000000000000" pitchFamily="50" charset="-128"/>
              </a:rPr>
              <a:t>年、民主労総組合員の運動への</a:t>
            </a:r>
            <a:endParaRPr lang="en-US" altLang="ja-JP" dirty="0">
              <a:latin typeface="BIZ UDPゴシック" panose="020B0400000000000000" pitchFamily="50" charset="-128"/>
              <a:ea typeface="BIZ UDPゴシック" panose="020B0400000000000000" pitchFamily="50" charset="-128"/>
            </a:endParaRPr>
          </a:p>
          <a:p>
            <a:pPr algn="just">
              <a:defRPr sz="2000">
                <a:latin typeface="함초롬바탕"/>
                <a:ea typeface="함초롬바탕"/>
                <a:cs typeface="함초롬바탕"/>
                <a:sym typeface="함초롬바탕"/>
              </a:defRPr>
            </a:pPr>
            <a:r>
              <a:rPr lang="ja-JP" altLang="en-US" dirty="0">
                <a:latin typeface="BIZ UDPゴシック" panose="020B0400000000000000" pitchFamily="50" charset="-128"/>
                <a:ea typeface="BIZ UDPゴシック" panose="020B0400000000000000" pitchFamily="50" charset="-128"/>
              </a:rPr>
              <a:t>　　　　　　　　認識と事業所の環境変化</a:t>
            </a:r>
            <a:endParaRPr dirty="0">
              <a:latin typeface="BIZ UDPゴシック" panose="020B0400000000000000" pitchFamily="50" charset="-128"/>
              <a:ea typeface="BIZ UDPゴシック" panose="020B0400000000000000" pitchFamily="50" charset="-128"/>
            </a:endParaRPr>
          </a:p>
          <a:p>
            <a:pPr algn="just">
              <a:lnSpc>
                <a:spcPct val="160000"/>
              </a:lnSpc>
              <a:defRPr sz="2000">
                <a:latin typeface="함초롬바탕"/>
                <a:ea typeface="함초롬바탕"/>
                <a:cs typeface="함초롬바탕"/>
                <a:sym typeface="함초롬바탕"/>
              </a:defRPr>
            </a:pPr>
            <a:r>
              <a:rPr dirty="0">
                <a:latin typeface="BIZ UDPゴシック" panose="020B0400000000000000" pitchFamily="50" charset="-128"/>
                <a:ea typeface="BIZ UDPゴシック" panose="020B0400000000000000" pitchFamily="50" charset="-128"/>
              </a:rPr>
              <a:t>   2019</a:t>
            </a:r>
            <a:r>
              <a:rPr lang="ja-JP" altLang="en-US" dirty="0">
                <a:latin typeface="BIZ UDPゴシック" panose="020B0400000000000000" pitchFamily="50" charset="-128"/>
                <a:ea typeface="BIZ UDPゴシック" panose="020B0400000000000000" pitchFamily="50" charset="-128"/>
              </a:rPr>
              <a:t>年　民主労総</a:t>
            </a:r>
            <a:r>
              <a:rPr dirty="0">
                <a:latin typeface="BIZ UDPゴシック" panose="020B0400000000000000" pitchFamily="50" charset="-128"/>
                <a:ea typeface="BIZ UDPゴシック" panose="020B0400000000000000" pitchFamily="50" charset="-128"/>
              </a:rPr>
              <a:t>25</a:t>
            </a:r>
            <a:r>
              <a:rPr lang="ja-JP" altLang="en-US" dirty="0">
                <a:latin typeface="BIZ UDPゴシック" panose="020B0400000000000000" pitchFamily="50" charset="-128"/>
                <a:ea typeface="BIZ UDPゴシック" panose="020B0400000000000000" pitchFamily="50" charset="-128"/>
              </a:rPr>
              <a:t>年、女性代表性の現況と課題</a:t>
            </a:r>
            <a:endParaRPr dirty="0">
              <a:latin typeface="BIZ UDPゴシック" panose="020B0400000000000000" pitchFamily="50" charset="-128"/>
              <a:ea typeface="BIZ UDPゴシック" panose="020B0400000000000000" pitchFamily="50" charset="-128"/>
            </a:endParaRPr>
          </a:p>
          <a:p>
            <a:pPr algn="just">
              <a:lnSpc>
                <a:spcPct val="160000"/>
              </a:lnSpc>
              <a:defRPr sz="2000">
                <a:latin typeface="함초롬바탕"/>
                <a:ea typeface="함초롬바탕"/>
                <a:cs typeface="함초롬바탕"/>
                <a:sym typeface="함초롬바탕"/>
              </a:defRPr>
            </a:pPr>
            <a:r>
              <a:rPr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　</a:t>
            </a:r>
            <a:r>
              <a:rPr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民主労総のジェンダー平等指数調査結果の発表と組織革新の討論</a:t>
            </a:r>
            <a:endParaRPr dirty="0">
              <a:latin typeface="BIZ UDPゴシック" panose="020B0400000000000000" pitchFamily="50" charset="-128"/>
              <a:ea typeface="BIZ UDPゴシック" panose="020B0400000000000000" pitchFamily="50" charset="-128"/>
            </a:endParaRPr>
          </a:p>
          <a:p>
            <a:pPr algn="just">
              <a:lnSpc>
                <a:spcPct val="160000"/>
              </a:lnSpc>
              <a:defRPr sz="2000">
                <a:latin typeface="함초롬바탕"/>
                <a:ea typeface="함초롬바탕"/>
                <a:cs typeface="함초롬바탕"/>
                <a:sym typeface="함초롬바탕"/>
              </a:defRPr>
            </a:pPr>
            <a:r>
              <a:rPr dirty="0">
                <a:latin typeface="BIZ UDPゴシック" panose="020B0400000000000000" pitchFamily="50" charset="-128"/>
                <a:ea typeface="BIZ UDPゴシック" panose="020B0400000000000000" pitchFamily="50" charset="-128"/>
              </a:rPr>
              <a:t>   2020</a:t>
            </a:r>
            <a:r>
              <a:rPr lang="ja-JP" altLang="en-US" dirty="0">
                <a:latin typeface="BIZ UDPゴシック" panose="020B0400000000000000" pitchFamily="50" charset="-128"/>
                <a:ea typeface="BIZ UDPゴシック" panose="020B0400000000000000" pitchFamily="50" charset="-128"/>
              </a:rPr>
              <a:t>年　　女性労働者の職場内トイレの利用と女性の健康影響調査</a:t>
            </a:r>
            <a:endParaRPr dirty="0">
              <a:latin typeface="BIZ UDPゴシック" panose="020B0400000000000000" pitchFamily="50" charset="-128"/>
              <a:ea typeface="BIZ UDPゴシック" panose="020B0400000000000000" pitchFamily="50" charset="-128"/>
            </a:endParaRPr>
          </a:p>
          <a:p>
            <a:pPr algn="just">
              <a:lnSpc>
                <a:spcPct val="160000"/>
              </a:lnSpc>
              <a:defRPr sz="2000">
                <a:latin typeface="함초롬바탕"/>
                <a:ea typeface="함초롬바탕"/>
                <a:cs typeface="함초롬바탕"/>
                <a:sym typeface="함초롬바탕"/>
              </a:defRPr>
            </a:pPr>
            <a:r>
              <a:rPr dirty="0">
                <a:latin typeface="BIZ UDPゴシック" panose="020B0400000000000000" pitchFamily="50" charset="-128"/>
                <a:ea typeface="BIZ UDPゴシック" panose="020B0400000000000000" pitchFamily="50" charset="-128"/>
              </a:rPr>
              <a:t>   2021</a:t>
            </a:r>
            <a:r>
              <a:rPr lang="ja-JP" altLang="en-US" dirty="0">
                <a:latin typeface="BIZ UDPゴシック" panose="020B0400000000000000" pitchFamily="50" charset="-128"/>
                <a:ea typeface="BIZ UDPゴシック" panose="020B0400000000000000" pitchFamily="50" charset="-128"/>
              </a:rPr>
              <a:t>年　　ジェンダー平等指数の改定と女性代表性の拡大方策</a:t>
            </a:r>
            <a:r>
              <a:rPr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仮題</a:t>
            </a:r>
            <a:r>
              <a:rPr dirty="0">
                <a:latin typeface="BIZ UDPゴシック" panose="020B0400000000000000" pitchFamily="50" charset="-128"/>
                <a:ea typeface="BIZ UDPゴシック" panose="020B0400000000000000" pitchFamily="50" charset="-128"/>
              </a:rPr>
              <a:t>) </a:t>
            </a:r>
          </a:p>
        </p:txBody>
      </p:sp>
      <p:sp>
        <p:nvSpPr>
          <p:cNvPr id="200" name="별: 꼭짓점 5개 6"/>
          <p:cNvSpPr/>
          <p:nvPr/>
        </p:nvSpPr>
        <p:spPr>
          <a:xfrm>
            <a:off x="697450" y="1291769"/>
            <a:ext cx="239485" cy="217716"/>
          </a:xfrm>
          <a:prstGeom prst="star5">
            <a:avLst>
              <a:gd name="adj" fmla="val 19098"/>
              <a:gd name="hf" fmla="val 105146"/>
              <a:gd name="vf" fmla="val 110557"/>
            </a:avLst>
          </a:prstGeom>
          <a:solidFill>
            <a:srgbClr val="C00000"/>
          </a:solidFill>
          <a:ln w="25400">
            <a:solidFill>
              <a:srgbClr val="FFFFFF"/>
            </a:solidFill>
          </a:ln>
        </p:spPr>
        <p:txBody>
          <a:bodyPr lIns="45719" rIns="45719" anchor="ctr"/>
          <a:lstStyle/>
          <a:p>
            <a:pPr algn="ctr">
              <a:defRPr>
                <a:solidFill>
                  <a:srgbClr val="FFFFFF"/>
                </a:solidFill>
              </a:defRPr>
            </a:pPr>
            <a:endParaRPr/>
          </a:p>
        </p:txBody>
      </p:sp>
      <p:sp>
        <p:nvSpPr>
          <p:cNvPr id="201" name="별: 꼭짓점 5개 7"/>
          <p:cNvSpPr/>
          <p:nvPr/>
        </p:nvSpPr>
        <p:spPr>
          <a:xfrm>
            <a:off x="694582" y="1670752"/>
            <a:ext cx="239486" cy="199805"/>
          </a:xfrm>
          <a:prstGeom prst="star5">
            <a:avLst>
              <a:gd name="adj" fmla="val 19098"/>
              <a:gd name="hf" fmla="val 105146"/>
              <a:gd name="vf" fmla="val 110557"/>
            </a:avLst>
          </a:prstGeom>
          <a:solidFill>
            <a:srgbClr val="C00000"/>
          </a:solidFill>
          <a:ln w="25400">
            <a:solidFill>
              <a:srgbClr val="FFFFFF"/>
            </a:solidFill>
          </a:ln>
        </p:spPr>
        <p:txBody>
          <a:bodyPr lIns="45719" rIns="45719" anchor="ctr"/>
          <a:lstStyle/>
          <a:p>
            <a:pPr algn="ctr">
              <a:defRPr>
                <a:solidFill>
                  <a:srgbClr val="FFFFFF"/>
                </a:solidFill>
              </a:defRPr>
            </a:pPr>
            <a:endParaRPr/>
          </a:p>
        </p:txBody>
      </p:sp>
      <p:sp>
        <p:nvSpPr>
          <p:cNvPr id="202" name="별: 꼭짓점 5개 8"/>
          <p:cNvSpPr/>
          <p:nvPr/>
        </p:nvSpPr>
        <p:spPr>
          <a:xfrm>
            <a:off x="694582" y="2367797"/>
            <a:ext cx="239486" cy="217716"/>
          </a:xfrm>
          <a:prstGeom prst="star5">
            <a:avLst>
              <a:gd name="adj" fmla="val 19098"/>
              <a:gd name="hf" fmla="val 105146"/>
              <a:gd name="vf" fmla="val 110557"/>
            </a:avLst>
          </a:prstGeom>
          <a:solidFill>
            <a:srgbClr val="C00000"/>
          </a:solidFill>
          <a:ln w="25400">
            <a:solidFill>
              <a:srgbClr val="FFFFFF"/>
            </a:solidFill>
          </a:ln>
        </p:spPr>
        <p:txBody>
          <a:bodyPr lIns="45719" rIns="45719" anchor="ctr"/>
          <a:lstStyle/>
          <a:p>
            <a:pPr algn="ctr">
              <a:defRPr>
                <a:solidFill>
                  <a:srgbClr val="FFFFFF"/>
                </a:solidFill>
              </a:defRPr>
            </a:pPr>
            <a:endParaRPr/>
          </a:p>
        </p:txBody>
      </p:sp>
      <p:sp>
        <p:nvSpPr>
          <p:cNvPr id="203" name="별: 꼭짓점 5개 9"/>
          <p:cNvSpPr/>
          <p:nvPr/>
        </p:nvSpPr>
        <p:spPr>
          <a:xfrm>
            <a:off x="694582" y="3392689"/>
            <a:ext cx="239486" cy="217716"/>
          </a:xfrm>
          <a:prstGeom prst="star5">
            <a:avLst>
              <a:gd name="adj" fmla="val 19098"/>
              <a:gd name="hf" fmla="val 105146"/>
              <a:gd name="vf" fmla="val 110557"/>
            </a:avLst>
          </a:prstGeom>
          <a:solidFill>
            <a:srgbClr val="C00000"/>
          </a:solidFill>
          <a:ln w="25400">
            <a:solidFill>
              <a:srgbClr val="FFFFFF"/>
            </a:solidFill>
          </a:ln>
        </p:spPr>
        <p:txBody>
          <a:bodyPr lIns="45719" rIns="45719" anchor="ctr"/>
          <a:lstStyle/>
          <a:p>
            <a:pPr algn="ctr">
              <a:defRPr>
                <a:solidFill>
                  <a:srgbClr val="FFFFFF"/>
                </a:solidFill>
              </a:defRPr>
            </a:pPr>
            <a:endParaRPr/>
          </a:p>
        </p:txBody>
      </p:sp>
      <p:sp>
        <p:nvSpPr>
          <p:cNvPr id="204" name="별: 꼭짓점 5개 10"/>
          <p:cNvSpPr/>
          <p:nvPr/>
        </p:nvSpPr>
        <p:spPr>
          <a:xfrm>
            <a:off x="694582" y="3885809"/>
            <a:ext cx="239486" cy="217716"/>
          </a:xfrm>
          <a:prstGeom prst="star5">
            <a:avLst>
              <a:gd name="adj" fmla="val 19098"/>
              <a:gd name="hf" fmla="val 105146"/>
              <a:gd name="vf" fmla="val 110557"/>
            </a:avLst>
          </a:prstGeom>
          <a:solidFill>
            <a:srgbClr val="C00000"/>
          </a:solidFill>
          <a:ln w="25400">
            <a:solidFill>
              <a:srgbClr val="FFFFFF"/>
            </a:solidFill>
          </a:ln>
        </p:spPr>
        <p:txBody>
          <a:bodyPr lIns="45719" rIns="45719" anchor="ctr"/>
          <a:lstStyle/>
          <a:p>
            <a:pPr algn="ctr">
              <a:defRPr>
                <a:solidFill>
                  <a:srgbClr val="FFFFFF"/>
                </a:solidFill>
              </a:defRPr>
            </a:pPr>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Google Shape;295;p33"/>
          <p:cNvSpPr txBox="1"/>
          <p:nvPr/>
        </p:nvSpPr>
        <p:spPr>
          <a:xfrm>
            <a:off x="604684" y="562902"/>
            <a:ext cx="7333499" cy="6395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p>
            <a:pPr>
              <a:defRPr sz="2800" b="1">
                <a:latin typeface="Sandoll 삼립호빵체 Basic"/>
                <a:ea typeface="Sandoll 삼립호빵체 Basic"/>
                <a:cs typeface="Sandoll 삼립호빵체 Basic"/>
                <a:sym typeface="Sandoll 삼립호빵체 Basic"/>
              </a:defRPr>
            </a:pPr>
            <a:r>
              <a:rPr dirty="0"/>
              <a:t>6. </a:t>
            </a:r>
            <a:r>
              <a:rPr lang="ja-JP" altLang="en-US" dirty="0"/>
              <a:t>反性暴力</a:t>
            </a:r>
            <a:endParaRPr dirty="0"/>
          </a:p>
        </p:txBody>
      </p:sp>
      <p:pic>
        <p:nvPicPr>
          <p:cNvPr id="207" name="그림 2" descr="그림 2"/>
          <p:cNvPicPr>
            <a:picLocks noChangeAspect="1"/>
          </p:cNvPicPr>
          <p:nvPr/>
        </p:nvPicPr>
        <p:blipFill>
          <a:blip r:embed="rId2"/>
          <a:stretch>
            <a:fillRect/>
          </a:stretch>
        </p:blipFill>
        <p:spPr>
          <a:xfrm>
            <a:off x="5842001" y="882677"/>
            <a:ext cx="2402115" cy="3349301"/>
          </a:xfrm>
          <a:prstGeom prst="rect">
            <a:avLst/>
          </a:prstGeom>
          <a:ln w="12700">
            <a:miter lim="400000"/>
          </a:ln>
        </p:spPr>
      </p:pic>
      <p:sp>
        <p:nvSpPr>
          <p:cNvPr id="208" name="TextBox 7"/>
          <p:cNvSpPr txBox="1"/>
          <p:nvPr/>
        </p:nvSpPr>
        <p:spPr>
          <a:xfrm>
            <a:off x="650404" y="1560285"/>
            <a:ext cx="4928162" cy="26716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lnSpc>
                <a:spcPct val="160000"/>
              </a:lnSpc>
              <a:defRPr sz="2400" b="1">
                <a:solidFill>
                  <a:srgbClr val="C00000"/>
                </a:solidFill>
                <a:latin typeface="함초롬바탕"/>
                <a:ea typeface="함초롬바탕"/>
                <a:cs typeface="함초롬바탕"/>
                <a:sym typeface="함초롬바탕"/>
              </a:defRPr>
            </a:pPr>
            <a:r>
              <a:rPr dirty="0"/>
              <a:t>   </a:t>
            </a:r>
            <a:r>
              <a:rPr lang="ja-JP" altLang="en-US" dirty="0">
                <a:latin typeface="BIZ UDPゴシック" panose="020B0400000000000000" pitchFamily="50" charset="-128"/>
                <a:ea typeface="BIZ UDPゴシック" panose="020B0400000000000000" pitchFamily="50" charset="-128"/>
              </a:rPr>
              <a:t>反性暴力キャンペーン</a:t>
            </a:r>
            <a:r>
              <a:rPr dirty="0">
                <a:latin typeface="BIZ UDPゴシック" panose="020B0400000000000000" pitchFamily="50" charset="-128"/>
                <a:ea typeface="BIZ UDPゴシック" panose="020B0400000000000000" pitchFamily="50" charset="-128"/>
              </a:rPr>
              <a:t> </a:t>
            </a:r>
          </a:p>
          <a:p>
            <a:pPr algn="just">
              <a:lnSpc>
                <a:spcPct val="160000"/>
              </a:lnSpc>
              <a:defRPr sz="2400">
                <a:latin typeface="함초롬바탕"/>
                <a:ea typeface="함초롬바탕"/>
                <a:cs typeface="함초롬바탕"/>
                <a:sym typeface="함초롬바탕"/>
              </a:defRPr>
            </a:pPr>
            <a:r>
              <a:rPr lang="ja-JP" altLang="en-US" sz="2000" dirty="0">
                <a:latin typeface="BIZ UDPゴシック" panose="020B0400000000000000" pitchFamily="50" charset="-128"/>
                <a:ea typeface="BIZ UDPゴシック" panose="020B0400000000000000" pitchFamily="50" charset="-128"/>
              </a:rPr>
              <a:t>　　</a:t>
            </a:r>
            <a:r>
              <a:rPr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性暴力対応マニュアル作成、配布、教育</a:t>
            </a:r>
            <a:endParaRPr sz="2000" dirty="0">
              <a:latin typeface="BIZ UDPゴシック" panose="020B0400000000000000" pitchFamily="50" charset="-128"/>
              <a:ea typeface="BIZ UDPゴシック" panose="020B0400000000000000" pitchFamily="50" charset="-128"/>
            </a:endParaRPr>
          </a:p>
          <a:p>
            <a:pPr algn="just">
              <a:lnSpc>
                <a:spcPct val="160000"/>
              </a:lnSpc>
              <a:defRPr sz="2400" b="1">
                <a:solidFill>
                  <a:srgbClr val="C00000"/>
                </a:solidFill>
                <a:latin typeface="함초롬바탕"/>
                <a:ea typeface="함초롬바탕"/>
                <a:cs typeface="함초롬바탕"/>
                <a:sym typeface="함초롬바탕"/>
              </a:defRPr>
            </a:pPr>
            <a:r>
              <a:rPr dirty="0"/>
              <a:t>  </a:t>
            </a:r>
            <a:r>
              <a:rPr lang="ja-JP" altLang="en-US" dirty="0">
                <a:latin typeface="BIZ UDPゴシック" panose="020B0400000000000000" pitchFamily="50" charset="-128"/>
                <a:ea typeface="BIZ UDPゴシック" panose="020B0400000000000000" pitchFamily="50" charset="-128"/>
              </a:rPr>
              <a:t>進歩運動内の反性暴力運動</a:t>
            </a:r>
            <a:r>
              <a:rPr dirty="0"/>
              <a:t> </a:t>
            </a:r>
          </a:p>
          <a:p>
            <a:pPr algn="just">
              <a:lnSpc>
                <a:spcPct val="160000"/>
              </a:lnSpc>
              <a:defRPr sz="2400">
                <a:latin typeface="함초롬바탕"/>
                <a:ea typeface="함초롬바탕"/>
                <a:cs typeface="함초롬바탕"/>
                <a:sym typeface="함초롬바탕"/>
              </a:defRPr>
            </a:pPr>
            <a:r>
              <a:rPr lang="ja-JP" altLang="en-US" sz="2000" dirty="0">
                <a:latin typeface="BIZ UDPゴシック" panose="020B0400000000000000" pitchFamily="50" charset="-128"/>
                <a:ea typeface="BIZ UDPゴシック" panose="020B0400000000000000" pitchFamily="50" charset="-128"/>
              </a:rPr>
              <a:t>　　</a:t>
            </a:r>
            <a:r>
              <a:rPr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性暴力加害組織に対する闘い</a:t>
            </a:r>
            <a:r>
              <a:rPr sz="2000" dirty="0">
                <a:latin typeface="BIZ UDPゴシック" panose="020B0400000000000000" pitchFamily="50" charset="-128"/>
                <a:ea typeface="BIZ UDPゴシック" panose="020B0400000000000000" pitchFamily="50" charset="-128"/>
              </a:rPr>
              <a:t> </a:t>
            </a:r>
          </a:p>
          <a:p>
            <a:pPr algn="just">
              <a:lnSpc>
                <a:spcPct val="160000"/>
              </a:lnSpc>
              <a:defRPr sz="2400">
                <a:latin typeface="함초롬바탕"/>
                <a:ea typeface="함초롬바탕"/>
                <a:cs typeface="함초롬바탕"/>
                <a:sym typeface="함초롬바탕"/>
              </a:defRPr>
            </a:pPr>
            <a:r>
              <a:rPr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　　労働者連帯、コリア連帯退出</a:t>
            </a:r>
            <a:endParaRPr sz="2000" dirty="0">
              <a:latin typeface="BIZ UDPゴシック" panose="020B0400000000000000" pitchFamily="50" charset="-128"/>
              <a:ea typeface="BIZ UDPゴシック" panose="020B0400000000000000" pitchFamily="50" charset="-128"/>
            </a:endParaRPr>
          </a:p>
        </p:txBody>
      </p:sp>
      <p:sp>
        <p:nvSpPr>
          <p:cNvPr id="209" name="별: 꼭짓점 5개 4"/>
          <p:cNvSpPr/>
          <p:nvPr/>
        </p:nvSpPr>
        <p:spPr>
          <a:xfrm>
            <a:off x="604684" y="1828799"/>
            <a:ext cx="239486" cy="217716"/>
          </a:xfrm>
          <a:prstGeom prst="star5">
            <a:avLst>
              <a:gd name="adj" fmla="val 19098"/>
              <a:gd name="hf" fmla="val 105146"/>
              <a:gd name="vf" fmla="val 110557"/>
            </a:avLst>
          </a:prstGeom>
          <a:solidFill>
            <a:srgbClr val="C00000"/>
          </a:solidFill>
          <a:ln w="25400">
            <a:solidFill>
              <a:srgbClr val="FFFFFF"/>
            </a:solidFill>
          </a:ln>
        </p:spPr>
        <p:txBody>
          <a:bodyPr lIns="45719" rIns="45719" anchor="ctr"/>
          <a:lstStyle/>
          <a:p>
            <a:pPr algn="ctr">
              <a:defRPr>
                <a:solidFill>
                  <a:srgbClr val="FFFFFF"/>
                </a:solidFill>
              </a:defRPr>
            </a:pPr>
            <a:endParaRPr/>
          </a:p>
        </p:txBody>
      </p:sp>
      <p:sp>
        <p:nvSpPr>
          <p:cNvPr id="210" name="별: 꼭짓점 5개 9"/>
          <p:cNvSpPr/>
          <p:nvPr/>
        </p:nvSpPr>
        <p:spPr>
          <a:xfrm>
            <a:off x="604683" y="2988129"/>
            <a:ext cx="239485" cy="217716"/>
          </a:xfrm>
          <a:prstGeom prst="star5">
            <a:avLst>
              <a:gd name="adj" fmla="val 19098"/>
              <a:gd name="hf" fmla="val 105146"/>
              <a:gd name="vf" fmla="val 110557"/>
            </a:avLst>
          </a:prstGeom>
          <a:solidFill>
            <a:srgbClr val="C00000"/>
          </a:solidFill>
          <a:ln w="25400">
            <a:solidFill>
              <a:srgbClr val="FFFFFF"/>
            </a:solidFill>
          </a:ln>
        </p:spPr>
        <p:txBody>
          <a:bodyPr lIns="45719" rIns="45719" anchor="ctr"/>
          <a:lstStyle/>
          <a:p>
            <a:pPr algn="ctr">
              <a:defRPr>
                <a:solidFill>
                  <a:srgbClr val="FFFFFF"/>
                </a:solidFill>
              </a:defRPr>
            </a:pPr>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Google Shape;689;p53">
            <a:hlinkClick r:id="" action="ppaction://hlinkshowjump?jump=nextslide"/>
          </p:cNvPr>
          <p:cNvSpPr/>
          <p:nvPr/>
        </p:nvSpPr>
        <p:spPr>
          <a:xfrm>
            <a:off x="8030950" y="4607207"/>
            <a:ext cx="404401" cy="1"/>
          </a:xfrm>
          <a:prstGeom prst="line">
            <a:avLst/>
          </a:prstGeom>
          <a:ln>
            <a:solidFill>
              <a:srgbClr val="000000"/>
            </a:solidFill>
            <a:tailEnd type="triangle"/>
          </a:ln>
        </p:spPr>
        <p:txBody>
          <a:bodyPr lIns="45719" rIns="45719"/>
          <a:lstStyle/>
          <a:p>
            <a:endParaRPr/>
          </a:p>
        </p:txBody>
      </p:sp>
      <p:sp>
        <p:nvSpPr>
          <p:cNvPr id="213" name="Google Shape;690;p53">
            <a:hlinkClick r:id="" action="ppaction://hlinkshowjump?jump=previousslide"/>
          </p:cNvPr>
          <p:cNvSpPr/>
          <p:nvPr/>
        </p:nvSpPr>
        <p:spPr>
          <a:xfrm flipH="1">
            <a:off x="708650" y="4608477"/>
            <a:ext cx="404401" cy="1"/>
          </a:xfrm>
          <a:prstGeom prst="line">
            <a:avLst/>
          </a:prstGeom>
          <a:ln>
            <a:solidFill>
              <a:srgbClr val="000000"/>
            </a:solidFill>
            <a:tailEnd type="triangle"/>
          </a:ln>
        </p:spPr>
        <p:txBody>
          <a:bodyPr lIns="45719" rIns="45719"/>
          <a:lstStyle/>
          <a:p>
            <a:endParaRPr/>
          </a:p>
        </p:txBody>
      </p:sp>
      <p:sp>
        <p:nvSpPr>
          <p:cNvPr id="214" name="Google Shape;295;p33"/>
          <p:cNvSpPr txBox="1"/>
          <p:nvPr/>
        </p:nvSpPr>
        <p:spPr>
          <a:xfrm>
            <a:off x="604684" y="574917"/>
            <a:ext cx="7333499" cy="6155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p>
            <a:pPr>
              <a:defRPr sz="2800" b="1">
                <a:latin typeface="Sandoll 삼립호빵체 Basic"/>
                <a:ea typeface="Sandoll 삼립호빵체 Basic"/>
                <a:cs typeface="Sandoll 삼립호빵체 Basic"/>
                <a:sym typeface="Sandoll 삼립호빵체 Basic"/>
              </a:defRPr>
            </a:pPr>
            <a:r>
              <a:rPr dirty="0"/>
              <a:t>7. </a:t>
            </a:r>
            <a:r>
              <a:rPr lang="ko-KR" altLang="en-US" dirty="0"/>
              <a:t>女性</a:t>
            </a:r>
            <a:r>
              <a:rPr lang="ja-JP" altLang="en-US" dirty="0"/>
              <a:t>の争議事業所への支援</a:t>
            </a:r>
            <a:endParaRPr dirty="0"/>
          </a:p>
        </p:txBody>
      </p:sp>
      <p:pic>
        <p:nvPicPr>
          <p:cNvPr id="215" name="그림 2" descr="그림 2"/>
          <p:cNvPicPr>
            <a:picLocks noChangeAspect="1"/>
          </p:cNvPicPr>
          <p:nvPr/>
        </p:nvPicPr>
        <p:blipFill>
          <a:blip r:embed="rId2"/>
          <a:stretch>
            <a:fillRect/>
          </a:stretch>
        </p:blipFill>
        <p:spPr>
          <a:xfrm>
            <a:off x="4038622" y="1451433"/>
            <a:ext cx="4330334" cy="2888334"/>
          </a:xfrm>
          <a:prstGeom prst="rect">
            <a:avLst/>
          </a:prstGeom>
          <a:ln w="12700">
            <a:miter lim="400000"/>
          </a:ln>
        </p:spPr>
      </p:pic>
      <p:pic>
        <p:nvPicPr>
          <p:cNvPr id="216" name="그림 4" descr="그림 4"/>
          <p:cNvPicPr>
            <a:picLocks noChangeAspect="1"/>
          </p:cNvPicPr>
          <p:nvPr/>
        </p:nvPicPr>
        <p:blipFill>
          <a:blip r:embed="rId3"/>
          <a:stretch>
            <a:fillRect/>
          </a:stretch>
        </p:blipFill>
        <p:spPr>
          <a:xfrm>
            <a:off x="1205816" y="1188647"/>
            <a:ext cx="2511408" cy="3555976"/>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제목 1"/>
          <p:cNvSpPr txBox="1">
            <a:spLocks noGrp="1"/>
          </p:cNvSpPr>
          <p:nvPr>
            <p:ph type="title"/>
          </p:nvPr>
        </p:nvSpPr>
        <p:spPr>
          <a:xfrm>
            <a:off x="619680" y="610040"/>
            <a:ext cx="8190602" cy="572702"/>
          </a:xfrm>
          <a:prstGeom prst="rect">
            <a:avLst/>
          </a:prstGeom>
        </p:spPr>
        <p:txBody>
          <a:bodyPr>
            <a:noAutofit/>
          </a:bodyPr>
          <a:lstStyle>
            <a:lvl1pPr defTabSz="777240">
              <a:defRPr sz="2380"/>
            </a:lvl1pPr>
          </a:lstStyle>
          <a:p>
            <a:pPr>
              <a:defRPr>
                <a:latin typeface="Microsoft PhagsPa"/>
                <a:ea typeface="Microsoft PhagsPa"/>
                <a:cs typeface="Microsoft PhagsPa"/>
                <a:sym typeface="Microsoft PhagsPa"/>
              </a:defRPr>
            </a:pPr>
            <a:r>
              <a:rPr lang="ja-JP" altLang="en-US" sz="2800" dirty="0">
                <a:latin typeface="Roboto"/>
                <a:ea typeface="Roboto"/>
                <a:cs typeface="Roboto"/>
                <a:sym typeface="Roboto"/>
              </a:rPr>
              <a:t>建設産業連盟</a:t>
            </a:r>
            <a:r>
              <a:rPr sz="2800" dirty="0">
                <a:latin typeface="Roboto"/>
                <a:ea typeface="Roboto"/>
                <a:cs typeface="Roboto"/>
                <a:sym typeface="Roboto"/>
              </a:rPr>
              <a:t> </a:t>
            </a:r>
          </a:p>
        </p:txBody>
      </p:sp>
      <p:pic>
        <p:nvPicPr>
          <p:cNvPr id="219" name="그림 3" descr="그림 3"/>
          <p:cNvPicPr>
            <a:picLocks noChangeAspect="1"/>
          </p:cNvPicPr>
          <p:nvPr/>
        </p:nvPicPr>
        <p:blipFill>
          <a:blip r:embed="rId2"/>
          <a:stretch>
            <a:fillRect/>
          </a:stretch>
        </p:blipFill>
        <p:spPr>
          <a:xfrm>
            <a:off x="619681" y="1412796"/>
            <a:ext cx="4335856" cy="2438919"/>
          </a:xfrm>
          <a:prstGeom prst="rect">
            <a:avLst/>
          </a:prstGeom>
          <a:ln w="12700">
            <a:miter lim="400000"/>
          </a:ln>
        </p:spPr>
      </p:pic>
      <p:grpSp>
        <p:nvGrpSpPr>
          <p:cNvPr id="222" name="직사각형 6"/>
          <p:cNvGrpSpPr/>
          <p:nvPr/>
        </p:nvGrpSpPr>
        <p:grpSpPr>
          <a:xfrm>
            <a:off x="0" y="3942088"/>
            <a:ext cx="9144000" cy="1182744"/>
            <a:chOff x="0" y="0"/>
            <a:chExt cx="9144000" cy="1182742"/>
          </a:xfrm>
        </p:grpSpPr>
        <p:sp>
          <p:nvSpPr>
            <p:cNvPr id="220" name="직사각형"/>
            <p:cNvSpPr/>
            <p:nvPr/>
          </p:nvSpPr>
          <p:spPr>
            <a:xfrm>
              <a:off x="0" y="0"/>
              <a:ext cx="9144000" cy="1182742"/>
            </a:xfrm>
            <a:prstGeom prst="rect">
              <a:avLst/>
            </a:prstGeom>
            <a:solidFill>
              <a:srgbClr val="C5EAB4"/>
            </a:solidFill>
            <a:ln w="25400" cap="flat">
              <a:solidFill>
                <a:srgbClr val="FFFFFF"/>
              </a:solidFill>
              <a:prstDash val="solid"/>
              <a:round/>
            </a:ln>
            <a:effectLst/>
          </p:spPr>
          <p:txBody>
            <a:bodyPr wrap="square" lIns="45719" tIns="45719" rIns="45719" bIns="45719" numCol="1" anchor="ctr">
              <a:noAutofit/>
            </a:bodyPr>
            <a:lstStyle/>
            <a:p>
              <a:pPr>
                <a:lnSpc>
                  <a:spcPct val="160000"/>
                </a:lnSpc>
                <a:defRPr sz="2000" b="1">
                  <a:latin typeface="함초롬바탕"/>
                  <a:ea typeface="함초롬바탕"/>
                  <a:cs typeface="함초롬바탕"/>
                  <a:sym typeface="함초롬바탕"/>
                </a:defRPr>
              </a:pPr>
              <a:endParaRPr/>
            </a:p>
          </p:txBody>
        </p:sp>
        <p:sp>
          <p:nvSpPr>
            <p:cNvPr id="221" name="- 건설여성노동자 사진전…"/>
            <p:cNvSpPr txBox="1"/>
            <p:nvPr/>
          </p:nvSpPr>
          <p:spPr>
            <a:xfrm>
              <a:off x="58419" y="87100"/>
              <a:ext cx="9027162" cy="100854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nSpc>
                  <a:spcPct val="160000"/>
                </a:lnSpc>
                <a:defRPr sz="2000" b="1">
                  <a:latin typeface="함초롬바탕"/>
                  <a:ea typeface="함초롬바탕"/>
                  <a:cs typeface="함초롬바탕"/>
                  <a:sym typeface="함초롬바탕"/>
                </a:defRPr>
              </a:pPr>
              <a:r>
                <a:rPr dirty="0"/>
                <a:t>      </a:t>
              </a:r>
              <a:r>
                <a:rPr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建設女性労働者の写真展</a:t>
              </a:r>
              <a:endParaRPr sz="2000" dirty="0">
                <a:latin typeface="BIZ UDPゴシック" panose="020B0400000000000000" pitchFamily="50" charset="-128"/>
                <a:ea typeface="BIZ UDPゴシック" panose="020B0400000000000000" pitchFamily="50" charset="-128"/>
              </a:endParaRPr>
            </a:p>
            <a:p>
              <a:pPr>
                <a:lnSpc>
                  <a:spcPct val="160000"/>
                </a:lnSpc>
                <a:defRPr sz="2000" b="1">
                  <a:latin typeface="함초롬바탕"/>
                  <a:ea typeface="함초롬바탕"/>
                  <a:cs typeface="함초롬바탕"/>
                  <a:sym typeface="함초롬바탕"/>
                </a:defRPr>
              </a:pPr>
              <a:r>
                <a:rPr sz="2000" dirty="0">
                  <a:latin typeface="BIZ UDPゴシック" panose="020B0400000000000000" pitchFamily="50" charset="-128"/>
                  <a:ea typeface="BIZ UDPゴシック" panose="020B0400000000000000" pitchFamily="50" charset="-128"/>
                </a:rPr>
                <a:t>      - </a:t>
              </a:r>
              <a:r>
                <a:rPr lang="ja-JP" altLang="en-US" sz="2000" dirty="0">
                  <a:latin typeface="BIZ UDPゴシック" panose="020B0400000000000000" pitchFamily="50" charset="-128"/>
                  <a:ea typeface="BIZ UDPゴシック" panose="020B0400000000000000" pitchFamily="50" charset="-128"/>
                </a:rPr>
                <a:t>建設現場の女性労働者、労働環境の改善を要求</a:t>
              </a:r>
              <a:endParaRPr sz="2000" dirty="0">
                <a:latin typeface="BIZ UDPゴシック" panose="020B0400000000000000" pitchFamily="50" charset="-128"/>
                <a:ea typeface="BIZ UDPゴシック" panose="020B0400000000000000" pitchFamily="50" charset="-128"/>
              </a:endParaRPr>
            </a:p>
          </p:txBody>
        </p:sp>
      </p:grpSp>
      <p:pic>
        <p:nvPicPr>
          <p:cNvPr id="223" name="그림 8" descr="그림 8"/>
          <p:cNvPicPr>
            <a:picLocks noChangeAspect="1"/>
          </p:cNvPicPr>
          <p:nvPr/>
        </p:nvPicPr>
        <p:blipFill>
          <a:blip r:embed="rId3"/>
          <a:stretch>
            <a:fillRect/>
          </a:stretch>
        </p:blipFill>
        <p:spPr>
          <a:xfrm>
            <a:off x="5221516" y="1426922"/>
            <a:ext cx="3233057" cy="2424793"/>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제목 1"/>
          <p:cNvSpPr txBox="1">
            <a:spLocks noGrp="1"/>
          </p:cNvSpPr>
          <p:nvPr>
            <p:ph type="title"/>
          </p:nvPr>
        </p:nvSpPr>
        <p:spPr>
          <a:xfrm>
            <a:off x="527369" y="435869"/>
            <a:ext cx="8190602" cy="572702"/>
          </a:xfrm>
          <a:prstGeom prst="rect">
            <a:avLst/>
          </a:prstGeom>
        </p:spPr>
        <p:txBody>
          <a:bodyPr>
            <a:normAutofit/>
          </a:bodyPr>
          <a:lstStyle>
            <a:lvl1pPr defTabSz="777240">
              <a:defRPr sz="2380"/>
            </a:lvl1pPr>
          </a:lstStyle>
          <a:p>
            <a:r>
              <a:rPr lang="ja-JP" altLang="en-US" sz="2400" dirty="0"/>
              <a:t>金属労組</a:t>
            </a:r>
            <a:r>
              <a:rPr sz="2400" dirty="0"/>
              <a:t> </a:t>
            </a:r>
          </a:p>
        </p:txBody>
      </p:sp>
      <p:grpSp>
        <p:nvGrpSpPr>
          <p:cNvPr id="228" name="직사각형 6"/>
          <p:cNvGrpSpPr/>
          <p:nvPr/>
        </p:nvGrpSpPr>
        <p:grpSpPr>
          <a:xfrm>
            <a:off x="0" y="3942088"/>
            <a:ext cx="9144000" cy="1182744"/>
            <a:chOff x="0" y="0"/>
            <a:chExt cx="9144000" cy="1182742"/>
          </a:xfrm>
        </p:grpSpPr>
        <p:sp>
          <p:nvSpPr>
            <p:cNvPr id="226" name="직사각형"/>
            <p:cNvSpPr/>
            <p:nvPr/>
          </p:nvSpPr>
          <p:spPr>
            <a:xfrm>
              <a:off x="0" y="0"/>
              <a:ext cx="9144000" cy="1182742"/>
            </a:xfrm>
            <a:prstGeom prst="rect">
              <a:avLst/>
            </a:prstGeom>
            <a:solidFill>
              <a:srgbClr val="C5EAB4"/>
            </a:solidFill>
            <a:ln w="25400" cap="flat">
              <a:solidFill>
                <a:srgbClr val="FFFFFF"/>
              </a:solidFill>
              <a:prstDash val="solid"/>
              <a:round/>
            </a:ln>
            <a:effectLst/>
          </p:spPr>
          <p:txBody>
            <a:bodyPr wrap="square" lIns="45719" tIns="45719" rIns="45719" bIns="45719" numCol="1" anchor="ctr">
              <a:noAutofit/>
            </a:bodyPr>
            <a:lstStyle/>
            <a:p>
              <a:pPr algn="just">
                <a:lnSpc>
                  <a:spcPct val="160000"/>
                </a:lnSpc>
                <a:defRPr sz="2000" b="1">
                  <a:latin typeface="함초롬바탕"/>
                  <a:ea typeface="함초롬바탕"/>
                  <a:cs typeface="함초롬바탕"/>
                  <a:sym typeface="함초롬바탕"/>
                </a:defRPr>
              </a:pPr>
              <a:endParaRPr/>
            </a:p>
          </p:txBody>
        </p:sp>
        <p:sp>
          <p:nvSpPr>
            <p:cNvPr id="227" name="- 금속노조조합원 성평등교육 직접 실시…"/>
            <p:cNvSpPr txBox="1"/>
            <p:nvPr/>
          </p:nvSpPr>
          <p:spPr>
            <a:xfrm>
              <a:off x="58419" y="133715"/>
              <a:ext cx="9027162" cy="91531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just">
                <a:lnSpc>
                  <a:spcPct val="160000"/>
                </a:lnSpc>
                <a:defRPr sz="1800">
                  <a:latin typeface="함초롬바탕"/>
                  <a:ea typeface="함초롬바탕"/>
                  <a:cs typeface="함초롬바탕"/>
                  <a:sym typeface="함초롬바탕"/>
                </a:defRPr>
              </a:pPr>
              <a:r>
                <a:rPr sz="1800" dirty="0">
                  <a:latin typeface="BIZ UDPゴシック" panose="020B0400000000000000" pitchFamily="50" charset="-128"/>
                  <a:ea typeface="BIZ UDPゴシック" panose="020B0400000000000000" pitchFamily="50" charset="-128"/>
                </a:rPr>
                <a:t>- </a:t>
              </a:r>
              <a:r>
                <a:rPr lang="ja-JP" altLang="en-US" sz="1800" dirty="0">
                  <a:latin typeface="BIZ UDPゴシック" panose="020B0400000000000000" pitchFamily="50" charset="-128"/>
                  <a:ea typeface="BIZ UDPゴシック" panose="020B0400000000000000" pitchFamily="50" charset="-128"/>
                </a:rPr>
                <a:t>組合員へのジェンダー平等教育を直接実施</a:t>
              </a:r>
              <a:endParaRPr lang="en-US" altLang="ja-JP" sz="1800" dirty="0">
                <a:latin typeface="BIZ UDPゴシック" panose="020B0400000000000000" pitchFamily="50" charset="-128"/>
                <a:ea typeface="BIZ UDPゴシック" panose="020B0400000000000000" pitchFamily="50" charset="-128"/>
              </a:endParaRPr>
            </a:p>
            <a:p>
              <a:pPr algn="just">
                <a:lnSpc>
                  <a:spcPct val="160000"/>
                </a:lnSpc>
                <a:defRPr sz="1800">
                  <a:latin typeface="함초롬바탕"/>
                  <a:ea typeface="함초롬바탕"/>
                  <a:cs typeface="함초롬바탕"/>
                  <a:sym typeface="함초롬바탕"/>
                </a:defRPr>
              </a:pPr>
              <a:r>
                <a:rPr sz="1800" dirty="0">
                  <a:latin typeface="BIZ UDPゴシック" panose="020B0400000000000000" pitchFamily="50" charset="-128"/>
                  <a:ea typeface="BIZ UDPゴシック" panose="020B0400000000000000" pitchFamily="50" charset="-128"/>
                </a:rPr>
                <a:t>- </a:t>
              </a:r>
              <a:r>
                <a:rPr lang="ja-JP" altLang="en-US" sz="1800" dirty="0">
                  <a:latin typeface="BIZ UDPゴシック" panose="020B0400000000000000" pitchFamily="50" charset="-128"/>
                  <a:ea typeface="BIZ UDPゴシック" panose="020B0400000000000000" pitchFamily="50" charset="-128"/>
                </a:rPr>
                <a:t>私たちが記録する金属労組の女性運動史</a:t>
              </a:r>
              <a:endParaRPr sz="1800" dirty="0">
                <a:latin typeface="BIZ UDPゴシック" panose="020B0400000000000000" pitchFamily="50" charset="-128"/>
                <a:ea typeface="BIZ UDPゴシック" panose="020B0400000000000000" pitchFamily="50" charset="-128"/>
              </a:endParaRPr>
            </a:p>
          </p:txBody>
        </p:sp>
      </p:grpSp>
      <p:pic>
        <p:nvPicPr>
          <p:cNvPr id="229" name="그림 4" descr="그림 4"/>
          <p:cNvPicPr>
            <a:picLocks noChangeAspect="1"/>
          </p:cNvPicPr>
          <p:nvPr/>
        </p:nvPicPr>
        <p:blipFill>
          <a:blip r:embed="rId2"/>
          <a:stretch>
            <a:fillRect/>
          </a:stretch>
        </p:blipFill>
        <p:spPr>
          <a:xfrm>
            <a:off x="527369" y="1058927"/>
            <a:ext cx="3814137" cy="2860602"/>
          </a:xfrm>
          <a:prstGeom prst="rect">
            <a:avLst/>
          </a:prstGeom>
          <a:ln w="12700">
            <a:miter lim="400000"/>
          </a:ln>
        </p:spPr>
      </p:pic>
      <p:pic>
        <p:nvPicPr>
          <p:cNvPr id="230" name="그림 9" descr="그림 9"/>
          <p:cNvPicPr>
            <a:picLocks noChangeAspect="1"/>
          </p:cNvPicPr>
          <p:nvPr/>
        </p:nvPicPr>
        <p:blipFill>
          <a:blip r:embed="rId3"/>
          <a:stretch>
            <a:fillRect/>
          </a:stretch>
        </p:blipFill>
        <p:spPr>
          <a:xfrm>
            <a:off x="4802497" y="541109"/>
            <a:ext cx="4061281" cy="4061282"/>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제목 1"/>
          <p:cNvSpPr txBox="1">
            <a:spLocks noGrp="1"/>
          </p:cNvSpPr>
          <p:nvPr>
            <p:ph type="title"/>
          </p:nvPr>
        </p:nvSpPr>
        <p:spPr>
          <a:xfrm>
            <a:off x="557190" y="489441"/>
            <a:ext cx="8190602" cy="572701"/>
          </a:xfrm>
          <a:prstGeom prst="rect">
            <a:avLst/>
          </a:prstGeom>
        </p:spPr>
        <p:txBody>
          <a:bodyPr>
            <a:normAutofit/>
          </a:bodyPr>
          <a:lstStyle>
            <a:lvl1pPr defTabSz="777240">
              <a:defRPr sz="2380"/>
            </a:lvl1pPr>
          </a:lstStyle>
          <a:p>
            <a:r>
              <a:rPr lang="ja-JP" altLang="en-US" sz="2400" dirty="0"/>
              <a:t>言論労組</a:t>
            </a:r>
            <a:r>
              <a:rPr sz="2400" dirty="0"/>
              <a:t> </a:t>
            </a:r>
          </a:p>
        </p:txBody>
      </p:sp>
      <p:sp>
        <p:nvSpPr>
          <p:cNvPr id="233" name="직사각형 9"/>
          <p:cNvSpPr/>
          <p:nvPr/>
        </p:nvSpPr>
        <p:spPr>
          <a:xfrm>
            <a:off x="0" y="3942088"/>
            <a:ext cx="9144000" cy="1182743"/>
          </a:xfrm>
          <a:prstGeom prst="rect">
            <a:avLst/>
          </a:prstGeom>
          <a:solidFill>
            <a:srgbClr val="C5EAB4"/>
          </a:solidFill>
          <a:ln w="25400">
            <a:solidFill>
              <a:srgbClr val="FFFFFF"/>
            </a:solidFill>
          </a:ln>
        </p:spPr>
        <p:txBody>
          <a:bodyPr lIns="45719" rIns="45719" anchor="ctr"/>
          <a:lstStyle/>
          <a:p>
            <a:pPr algn="just">
              <a:lnSpc>
                <a:spcPct val="160000"/>
              </a:lnSpc>
              <a:defRPr sz="2000" b="1">
                <a:latin typeface="함초롬바탕"/>
                <a:ea typeface="함초롬바탕"/>
                <a:cs typeface="함초롬바탕"/>
                <a:sym typeface="함초롬바탕"/>
              </a:defRPr>
            </a:pPr>
            <a:endParaRPr/>
          </a:p>
        </p:txBody>
      </p:sp>
      <p:pic>
        <p:nvPicPr>
          <p:cNvPr id="234" name="_x183805016" descr="_x183805016"/>
          <p:cNvPicPr>
            <a:picLocks noChangeAspect="1"/>
          </p:cNvPicPr>
          <p:nvPr/>
        </p:nvPicPr>
        <p:blipFill>
          <a:blip r:embed="rId2"/>
          <a:stretch>
            <a:fillRect/>
          </a:stretch>
        </p:blipFill>
        <p:spPr>
          <a:xfrm>
            <a:off x="691856" y="1062142"/>
            <a:ext cx="2844121" cy="3989535"/>
          </a:xfrm>
          <a:prstGeom prst="rect">
            <a:avLst/>
          </a:prstGeom>
          <a:ln w="12700">
            <a:miter lim="400000"/>
          </a:ln>
        </p:spPr>
      </p:pic>
      <p:pic>
        <p:nvPicPr>
          <p:cNvPr id="235" name="_x182462552" descr="_x182462552"/>
          <p:cNvPicPr>
            <a:picLocks noChangeAspect="1"/>
          </p:cNvPicPr>
          <p:nvPr/>
        </p:nvPicPr>
        <p:blipFill>
          <a:blip r:embed="rId3"/>
          <a:stretch>
            <a:fillRect/>
          </a:stretch>
        </p:blipFill>
        <p:spPr>
          <a:xfrm>
            <a:off x="3660251" y="1022840"/>
            <a:ext cx="2789520" cy="3989535"/>
          </a:xfrm>
          <a:prstGeom prst="rect">
            <a:avLst/>
          </a:prstGeom>
          <a:ln w="12700">
            <a:miter lim="400000"/>
          </a:ln>
        </p:spPr>
      </p:pic>
      <p:sp>
        <p:nvSpPr>
          <p:cNvPr id="236" name="TextBox 8"/>
          <p:cNvSpPr txBox="1"/>
          <p:nvPr/>
        </p:nvSpPr>
        <p:spPr>
          <a:xfrm>
            <a:off x="6273632" y="947844"/>
            <a:ext cx="2536297" cy="31085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a:latin typeface="한컴 윤고딕 740"/>
                <a:ea typeface="한컴 윤고딕 740"/>
                <a:cs typeface="한컴 윤고딕 740"/>
                <a:sym typeface="한컴 윤고딕 740"/>
              </a:defRPr>
            </a:pPr>
            <a:r>
              <a:rPr lang="ja-JP" altLang="en-US" dirty="0">
                <a:latin typeface="ＭＳ Ｐ明朝" panose="02020600040205080304" pitchFamily="18" charset="-128"/>
                <a:ea typeface="ＭＳ Ｐ明朝" panose="02020600040205080304" pitchFamily="18" charset="-128"/>
              </a:rPr>
              <a:t>韓国では「セウォル号」事件以降作られた災害報道規則や＃</a:t>
            </a:r>
            <a:r>
              <a:rPr lang="en-US" altLang="ja-JP" dirty="0">
                <a:latin typeface="ＭＳ Ｐ明朝" panose="02020600040205080304" pitchFamily="18" charset="-128"/>
                <a:ea typeface="ＭＳ Ｐ明朝" panose="02020600040205080304" pitchFamily="18" charset="-128"/>
              </a:rPr>
              <a:t>Me Too</a:t>
            </a:r>
            <a:r>
              <a:rPr lang="ja-JP" altLang="en-US" dirty="0">
                <a:latin typeface="ＭＳ Ｐ明朝" panose="02020600040205080304" pitchFamily="18" charset="-128"/>
                <a:ea typeface="ＭＳ Ｐ明朝" panose="02020600040205080304" pitchFamily="18" charset="-128"/>
              </a:rPr>
              <a:t>以降に作られた「性暴力・セクハラ事件報道基準、実践要綱」が制定された。</a:t>
            </a:r>
            <a:r>
              <a:rPr dirty="0">
                <a:latin typeface="ＭＳ Ｐ明朝" panose="02020600040205080304" pitchFamily="18" charset="-128"/>
                <a:ea typeface="ＭＳ Ｐ明朝" panose="02020600040205080304" pitchFamily="18" charset="-128"/>
              </a:rPr>
              <a:t>  </a:t>
            </a:r>
          </a:p>
          <a:p>
            <a:pPr algn="just">
              <a:defRPr>
                <a:latin typeface="한컴 윤고딕 740"/>
                <a:ea typeface="한컴 윤고딕 740"/>
                <a:cs typeface="한컴 윤고딕 740"/>
                <a:sym typeface="한컴 윤고딕 740"/>
              </a:defRPr>
            </a:pPr>
            <a:r>
              <a:rPr lang="ja-JP" altLang="en-US" dirty="0">
                <a:latin typeface="ＭＳ Ｐ明朝" panose="02020600040205080304" pitchFamily="18" charset="-128"/>
                <a:ea typeface="ＭＳ Ｐ明朝" panose="02020600040205080304" pitchFamily="18" charset="-128"/>
              </a:rPr>
              <a:t>一般的報道でジェンダーバランス報道への準則の必要性が提起された。</a:t>
            </a:r>
            <a:r>
              <a:rPr dirty="0">
                <a:latin typeface="ＭＳ Ｐ明朝" panose="02020600040205080304" pitchFamily="18" charset="-128"/>
                <a:ea typeface="ＭＳ Ｐ明朝" panose="02020600040205080304" pitchFamily="18" charset="-128"/>
              </a:rPr>
              <a:t> </a:t>
            </a:r>
          </a:p>
          <a:p>
            <a:pPr algn="just">
              <a:defRPr>
                <a:latin typeface="한컴 윤고딕 740"/>
                <a:ea typeface="한컴 윤고딕 740"/>
                <a:cs typeface="한컴 윤고딕 740"/>
                <a:sym typeface="한컴 윤고딕 740"/>
              </a:defRPr>
            </a:pPr>
            <a:r>
              <a:rPr lang="ja-JP" altLang="en-US" dirty="0">
                <a:latin typeface="ＭＳ Ｐ明朝" panose="02020600040205080304" pitchFamily="18" charset="-128"/>
                <a:ea typeface="ＭＳ Ｐ明朝" panose="02020600040205080304" pitchFamily="18" charset="-128"/>
              </a:rPr>
              <a:t>言論労組でジェンダー平等委員会が設置され、</a:t>
            </a:r>
            <a:r>
              <a:rPr dirty="0">
                <a:latin typeface="ＭＳ Ｐ明朝" panose="02020600040205080304" pitchFamily="18" charset="-128"/>
                <a:ea typeface="ＭＳ Ｐ明朝" panose="02020600040205080304" pitchFamily="18" charset="-128"/>
              </a:rPr>
              <a:t>2</a:t>
            </a:r>
            <a:r>
              <a:rPr lang="ja-JP" altLang="en-US" dirty="0">
                <a:latin typeface="ＭＳ Ｐ明朝" panose="02020600040205080304" pitchFamily="18" charset="-128"/>
                <a:ea typeface="ＭＳ Ｐ明朝" panose="02020600040205080304" pitchFamily="18" charset="-128"/>
              </a:rPr>
              <a:t>年間の研究と論議を重ね、ジェンダーバランスガイドを制作した。</a:t>
            </a:r>
            <a:r>
              <a:rPr dirty="0">
                <a:latin typeface="ＭＳ Ｐ明朝" panose="02020600040205080304" pitchFamily="18" charset="-128"/>
                <a:ea typeface="ＭＳ Ｐ明朝" panose="02020600040205080304" pitchFamily="18" charset="-128"/>
              </a:rPr>
              <a:t> </a:t>
            </a:r>
          </a:p>
          <a:p>
            <a:pPr algn="just">
              <a:defRPr>
                <a:latin typeface="한컴 윤고딕 740"/>
                <a:ea typeface="한컴 윤고딕 740"/>
                <a:cs typeface="한컴 윤고딕 740"/>
                <a:sym typeface="한컴 윤고딕 740"/>
              </a:defRPr>
            </a:pPr>
            <a:r>
              <a:rPr lang="ja-JP" altLang="en-US" dirty="0">
                <a:latin typeface="ＭＳ Ｐ明朝" panose="02020600040205080304" pitchFamily="18" charset="-128"/>
                <a:ea typeface="ＭＳ Ｐ明朝" panose="02020600040205080304" pitchFamily="18" charset="-128"/>
              </a:rPr>
              <a:t>その後、ガイドの適用を高めるモニタリングと教育を行っている。</a:t>
            </a:r>
            <a:r>
              <a:rPr dirty="0"/>
              <a:t> </a:t>
            </a:r>
          </a:p>
        </p:txBody>
      </p:sp>
      <p:sp>
        <p:nvSpPr>
          <p:cNvPr id="2" name="テキスト ボックス 1">
            <a:extLst>
              <a:ext uri="{FF2B5EF4-FFF2-40B4-BE49-F238E27FC236}">
                <a16:creationId xmlns:a16="http://schemas.microsoft.com/office/drawing/2014/main" id="{BE77E139-D6EF-42B9-857B-1AF683809979}"/>
              </a:ext>
            </a:extLst>
          </p:cNvPr>
          <p:cNvSpPr txBox="1"/>
          <p:nvPr/>
        </p:nvSpPr>
        <p:spPr>
          <a:xfrm>
            <a:off x="993531" y="4081358"/>
            <a:ext cx="2349065" cy="52321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ja-JP" altLang="en-US" sz="1400" b="1" i="0" u="none" strike="noStrike" cap="none" spc="0" normalizeH="0" baseline="0" dirty="0">
                <a:ln>
                  <a:noFill/>
                </a:ln>
                <a:solidFill>
                  <a:srgbClr val="000000"/>
                </a:solidFill>
                <a:effectLst/>
                <a:uFillTx/>
                <a:latin typeface="BIZ UDPゴシック" panose="020B0400000000000000" pitchFamily="50" charset="-128"/>
                <a:ea typeface="BIZ UDPゴシック" panose="020B0400000000000000" pitchFamily="50" charset="-128"/>
                <a:sym typeface="Arial"/>
              </a:rPr>
              <a:t>メディアのための</a:t>
            </a:r>
            <a:endParaRPr kumimoji="0" lang="en-US" altLang="ja-JP" sz="1400" b="1" i="0" u="none" strike="noStrike" cap="none" spc="0" normalizeH="0" baseline="0" dirty="0">
              <a:ln>
                <a:noFill/>
              </a:ln>
              <a:solidFill>
                <a:srgbClr val="000000"/>
              </a:solidFill>
              <a:effectLst/>
              <a:uFillTx/>
              <a:latin typeface="BIZ UDPゴシック" panose="020B0400000000000000" pitchFamily="50" charset="-128"/>
              <a:ea typeface="BIZ UDPゴシック" panose="020B0400000000000000" pitchFamily="50" charset="-128"/>
              <a:sym typeface="Arial"/>
            </a:endParaRPr>
          </a:p>
          <a:p>
            <a:pPr marL="0" marR="0" indent="0" algn="l" defTabSz="914400" rtl="0" fontAlgn="auto" latinLnBrk="0" hangingPunct="0">
              <a:lnSpc>
                <a:spcPct val="100000"/>
              </a:lnSpc>
              <a:spcBef>
                <a:spcPts val="0"/>
              </a:spcBef>
              <a:spcAft>
                <a:spcPts val="0"/>
              </a:spcAft>
              <a:buClrTx/>
              <a:buSzTx/>
              <a:buFontTx/>
              <a:buNone/>
              <a:tabLst/>
            </a:pPr>
            <a:r>
              <a:rPr lang="ja-JP" altLang="en-US" b="1" dirty="0">
                <a:latin typeface="BIZ UDPゴシック" panose="020B0400000000000000" pitchFamily="50" charset="-128"/>
                <a:ea typeface="BIZ UDPゴシック" panose="020B0400000000000000" pitchFamily="50" charset="-128"/>
              </a:rPr>
              <a:t>ジェンダーバランスガイド</a:t>
            </a:r>
            <a:endParaRPr kumimoji="0" lang="ja-JP" altLang="en-US" sz="1400" b="1" i="0" u="none" strike="noStrike" cap="none" spc="0" normalizeH="0" baseline="0" dirty="0">
              <a:ln>
                <a:noFill/>
              </a:ln>
              <a:solidFill>
                <a:srgbClr val="000000"/>
              </a:solidFill>
              <a:effectLst/>
              <a:uFillTx/>
              <a:latin typeface="BIZ UDPゴシック" panose="020B0400000000000000" pitchFamily="50" charset="-128"/>
              <a:ea typeface="BIZ UDPゴシック" panose="020B0400000000000000" pitchFamily="50" charset="-128"/>
              <a:sym typeface="Arial"/>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제목 1"/>
          <p:cNvSpPr txBox="1">
            <a:spLocks noGrp="1"/>
          </p:cNvSpPr>
          <p:nvPr>
            <p:ph type="title"/>
          </p:nvPr>
        </p:nvSpPr>
        <p:spPr>
          <a:xfrm>
            <a:off x="689695" y="117141"/>
            <a:ext cx="8190602" cy="572702"/>
          </a:xfrm>
          <a:prstGeom prst="rect">
            <a:avLst/>
          </a:prstGeom>
        </p:spPr>
        <p:txBody>
          <a:bodyPr>
            <a:normAutofit/>
          </a:bodyPr>
          <a:lstStyle>
            <a:lvl1pPr defTabSz="777240">
              <a:defRPr sz="2380"/>
            </a:lvl1pPr>
          </a:lstStyle>
          <a:p>
            <a:r>
              <a:rPr lang="ja-JP" altLang="en-US" sz="2400" dirty="0"/>
              <a:t>全国教職員組合</a:t>
            </a:r>
            <a:r>
              <a:rPr sz="2400" dirty="0"/>
              <a:t>  </a:t>
            </a:r>
          </a:p>
        </p:txBody>
      </p:sp>
      <p:pic>
        <p:nvPicPr>
          <p:cNvPr id="239" name="그림 3" descr="그림 3"/>
          <p:cNvPicPr>
            <a:picLocks noChangeAspect="1"/>
          </p:cNvPicPr>
          <p:nvPr/>
        </p:nvPicPr>
        <p:blipFill>
          <a:blip r:embed="rId2"/>
          <a:stretch>
            <a:fillRect/>
          </a:stretch>
        </p:blipFill>
        <p:spPr>
          <a:xfrm>
            <a:off x="689695" y="689843"/>
            <a:ext cx="3675397" cy="2067412"/>
          </a:xfrm>
          <a:prstGeom prst="rect">
            <a:avLst/>
          </a:prstGeom>
          <a:ln w="12700">
            <a:miter lim="400000"/>
          </a:ln>
        </p:spPr>
      </p:pic>
      <p:grpSp>
        <p:nvGrpSpPr>
          <p:cNvPr id="242" name="직사각형 4"/>
          <p:cNvGrpSpPr/>
          <p:nvPr/>
        </p:nvGrpSpPr>
        <p:grpSpPr>
          <a:xfrm>
            <a:off x="0" y="2626665"/>
            <a:ext cx="9144000" cy="2399694"/>
            <a:chOff x="0" y="-362992"/>
            <a:chExt cx="9144000" cy="2399692"/>
          </a:xfrm>
        </p:grpSpPr>
        <p:sp>
          <p:nvSpPr>
            <p:cNvPr id="240" name="직사각형"/>
            <p:cNvSpPr/>
            <p:nvPr/>
          </p:nvSpPr>
          <p:spPr>
            <a:xfrm>
              <a:off x="0" y="399802"/>
              <a:ext cx="9144000" cy="1182743"/>
            </a:xfrm>
            <a:prstGeom prst="rect">
              <a:avLst/>
            </a:prstGeom>
            <a:solidFill>
              <a:srgbClr val="C5EAB4"/>
            </a:solidFill>
            <a:ln w="25400" cap="flat">
              <a:solidFill>
                <a:srgbClr val="FFFFFF"/>
              </a:solidFill>
              <a:prstDash val="solid"/>
              <a:round/>
            </a:ln>
            <a:effectLst/>
          </p:spPr>
          <p:txBody>
            <a:bodyPr wrap="square" lIns="45719" tIns="45719" rIns="45719" bIns="45719" numCol="1" anchor="ctr">
              <a:noAutofit/>
            </a:bodyPr>
            <a:lstStyle/>
            <a:p>
              <a:pPr algn="just">
                <a:lnSpc>
                  <a:spcPct val="160000"/>
                </a:lnSpc>
                <a:defRPr sz="1600" b="1">
                  <a:solidFill>
                    <a:srgbClr val="C00000"/>
                  </a:solidFill>
                  <a:latin typeface="함초롬바탕"/>
                  <a:ea typeface="함초롬바탕"/>
                  <a:cs typeface="함초롬바탕"/>
                  <a:sym typeface="함초롬바탕"/>
                </a:defRPr>
              </a:pPr>
              <a:endParaRPr/>
            </a:p>
          </p:txBody>
        </p:sp>
        <p:sp>
          <p:nvSpPr>
            <p:cNvPr id="241" name="* 시작 : 2018년 전교조여성위원회 스쿨미투 페이스북페이지 개설…"/>
            <p:cNvSpPr txBox="1"/>
            <p:nvPr/>
          </p:nvSpPr>
          <p:spPr>
            <a:xfrm>
              <a:off x="0" y="-362992"/>
              <a:ext cx="9027162" cy="23996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just">
                <a:lnSpc>
                  <a:spcPct val="160000"/>
                </a:lnSpc>
                <a:defRPr sz="1600">
                  <a:latin typeface="함초롬바탕"/>
                  <a:ea typeface="함초롬바탕"/>
                  <a:cs typeface="함초롬바탕"/>
                  <a:sym typeface="함초롬바탕"/>
                </a:defRPr>
              </a:pPr>
              <a:r>
                <a:rPr dirty="0"/>
                <a:t>        * </a:t>
              </a:r>
              <a:r>
                <a:rPr lang="ja-JP" altLang="en-US" dirty="0">
                  <a:latin typeface="BIZ UDPゴシック" panose="020B0400000000000000" pitchFamily="50" charset="-128"/>
                  <a:ea typeface="BIZ UDPゴシック" panose="020B0400000000000000" pitchFamily="50" charset="-128"/>
                </a:rPr>
                <a:t>始まり</a:t>
              </a:r>
              <a:r>
                <a:rPr dirty="0">
                  <a:latin typeface="BIZ UDPゴシック" panose="020B0400000000000000" pitchFamily="50" charset="-128"/>
                  <a:ea typeface="BIZ UDPゴシック" panose="020B0400000000000000" pitchFamily="50" charset="-128"/>
                </a:rPr>
                <a:t> : 2018</a:t>
              </a:r>
              <a:r>
                <a:rPr lang="ja-JP" altLang="en-US" dirty="0">
                  <a:latin typeface="BIZ UDPゴシック" panose="020B0400000000000000" pitchFamily="50" charset="-128"/>
                  <a:ea typeface="BIZ UDPゴシック" panose="020B0400000000000000" pitchFamily="50" charset="-128"/>
                </a:rPr>
                <a:t>年、全教組女性委員会で</a:t>
              </a:r>
              <a:r>
                <a:rPr lang="ja-JP" altLang="en-US" dirty="0">
                  <a:solidFill>
                    <a:srgbClr val="FF0000"/>
                  </a:solidFill>
                  <a:latin typeface="BIZ UDPゴシック" panose="020B0400000000000000" pitchFamily="50" charset="-128"/>
                  <a:ea typeface="BIZ UDPゴシック" panose="020B0400000000000000" pitchFamily="50" charset="-128"/>
                </a:rPr>
                <a:t>スクール＃</a:t>
              </a:r>
              <a:r>
                <a:rPr lang="en-US" altLang="ja-JP" dirty="0">
                  <a:solidFill>
                    <a:srgbClr val="FF0000"/>
                  </a:solidFill>
                  <a:latin typeface="BIZ UDPゴシック" panose="020B0400000000000000" pitchFamily="50" charset="-128"/>
                  <a:ea typeface="BIZ UDPゴシック" panose="020B0400000000000000" pitchFamily="50" charset="-128"/>
                </a:rPr>
                <a:t>Me Too</a:t>
              </a:r>
              <a:r>
                <a:rPr lang="ja-JP" altLang="en-US" dirty="0">
                  <a:solidFill>
                    <a:srgbClr val="FF0000"/>
                  </a:solidFill>
                  <a:latin typeface="BIZ UDPゴシック" panose="020B0400000000000000" pitchFamily="50" charset="-128"/>
                  <a:ea typeface="BIZ UDPゴシック" panose="020B0400000000000000" pitchFamily="50" charset="-128"/>
                </a:rPr>
                <a:t>のフェイスブックを開設</a:t>
              </a:r>
              <a:endParaRPr b="1" dirty="0">
                <a:solidFill>
                  <a:srgbClr val="C00000"/>
                </a:solidFill>
                <a:latin typeface="BIZ UDPゴシック" panose="020B0400000000000000" pitchFamily="50" charset="-128"/>
                <a:ea typeface="BIZ UDPゴシック" panose="020B0400000000000000" pitchFamily="50" charset="-128"/>
              </a:endParaRPr>
            </a:p>
            <a:p>
              <a:pPr algn="just">
                <a:lnSpc>
                  <a:spcPct val="160000"/>
                </a:lnSpc>
                <a:defRPr sz="1600">
                  <a:latin typeface="함초롬바탕"/>
                  <a:ea typeface="함초롬바탕"/>
                  <a:cs typeface="함초롬바탕"/>
                  <a:sym typeface="함초롬바탕"/>
                </a:defRPr>
              </a:pPr>
              <a:r>
                <a:rPr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校内での性暴力と性差別を告発、授業と生活でジェンダーリテラシーの不在が露わになる。</a:t>
              </a:r>
              <a:r>
                <a:rPr dirty="0">
                  <a:latin typeface="BIZ UDPゴシック" panose="020B0400000000000000" pitchFamily="50" charset="-128"/>
                  <a:ea typeface="BIZ UDPゴシック" panose="020B0400000000000000" pitchFamily="50" charset="-128"/>
                </a:rPr>
                <a:t> </a:t>
              </a:r>
            </a:p>
            <a:p>
              <a:pPr algn="just">
                <a:lnSpc>
                  <a:spcPct val="160000"/>
                </a:lnSpc>
                <a:defRPr sz="1600">
                  <a:latin typeface="함초롬바탕"/>
                  <a:ea typeface="함초롬바탕"/>
                  <a:cs typeface="함초롬바탕"/>
                  <a:sym typeface="함초롬바탕"/>
                </a:defRPr>
              </a:pPr>
              <a:r>
                <a:rPr dirty="0">
                  <a:latin typeface="BIZ UDPゴシック" panose="020B0400000000000000" pitchFamily="50" charset="-128"/>
                  <a:ea typeface="BIZ UDPゴシック" panose="020B0400000000000000" pitchFamily="50" charset="-128"/>
                </a:rPr>
                <a:t>        * </a:t>
              </a:r>
              <a:r>
                <a:rPr lang="ja-JP" altLang="en-US" dirty="0">
                  <a:latin typeface="BIZ UDPゴシック" panose="020B0400000000000000" pitchFamily="50" charset="-128"/>
                  <a:ea typeface="BIZ UDPゴシック" panose="020B0400000000000000" pitchFamily="50" charset="-128"/>
                </a:rPr>
                <a:t>成果</a:t>
              </a:r>
              <a:r>
                <a:rPr dirty="0">
                  <a:latin typeface="BIZ UDPゴシック" panose="020B0400000000000000" pitchFamily="50" charset="-128"/>
                  <a:ea typeface="BIZ UDPゴシック" panose="020B0400000000000000" pitchFamily="50" charset="-128"/>
                </a:rPr>
                <a:t> : </a:t>
              </a:r>
              <a:r>
                <a:rPr lang="ja-JP" altLang="en-US" dirty="0">
                  <a:latin typeface="BIZ UDPゴシック" panose="020B0400000000000000" pitchFamily="50" charset="-128"/>
                  <a:ea typeface="BIZ UDPゴシック" panose="020B0400000000000000" pitchFamily="50" charset="-128"/>
                </a:rPr>
                <a:t>私立学校法の改正、性暴力マニュアルの策定、学校内のジェンダー問題を全国的に</a:t>
              </a:r>
              <a:endParaRPr lang="en-US" altLang="ja-JP" dirty="0">
                <a:latin typeface="BIZ UDPゴシック" panose="020B0400000000000000" pitchFamily="50" charset="-128"/>
                <a:ea typeface="BIZ UDPゴシック" panose="020B0400000000000000" pitchFamily="50" charset="-128"/>
              </a:endParaRPr>
            </a:p>
            <a:p>
              <a:pPr algn="just">
                <a:lnSpc>
                  <a:spcPct val="160000"/>
                </a:lnSpc>
                <a:defRPr sz="1600">
                  <a:latin typeface="함초롬바탕"/>
                  <a:ea typeface="함초롬바탕"/>
                  <a:cs typeface="함초롬바탕"/>
                  <a:sym typeface="함초롬바탕"/>
                </a:defRPr>
              </a:pPr>
              <a:r>
                <a:rPr lang="ja-JP" altLang="en-US" dirty="0">
                  <a:latin typeface="BIZ UDPゴシック" panose="020B0400000000000000" pitchFamily="50" charset="-128"/>
                  <a:ea typeface="BIZ UDPゴシック" panose="020B0400000000000000" pitchFamily="50" charset="-128"/>
                </a:rPr>
                <a:t>　　　　　　　　　　問題提起した。</a:t>
              </a:r>
              <a:r>
                <a:rPr dirty="0">
                  <a:latin typeface="BIZ UDPゴシック" panose="020B0400000000000000" pitchFamily="50" charset="-128"/>
                  <a:ea typeface="BIZ UDPゴシック" panose="020B0400000000000000" pitchFamily="50" charset="-128"/>
                </a:rPr>
                <a:t> </a:t>
              </a:r>
            </a:p>
            <a:p>
              <a:pPr algn="just">
                <a:lnSpc>
                  <a:spcPct val="160000"/>
                </a:lnSpc>
                <a:defRPr sz="1600">
                  <a:latin typeface="함초롬바탕"/>
                  <a:ea typeface="함초롬바탕"/>
                  <a:cs typeface="함초롬바탕"/>
                  <a:sym typeface="함초롬바탕"/>
                </a:defRPr>
              </a:pPr>
              <a:r>
                <a:rPr dirty="0">
                  <a:latin typeface="BIZ UDPゴシック" panose="020B0400000000000000" pitchFamily="50" charset="-128"/>
                  <a:ea typeface="BIZ UDPゴシック" panose="020B0400000000000000" pitchFamily="50" charset="-128"/>
                </a:rPr>
                <a:t>        </a:t>
              </a:r>
              <a:r>
                <a:rPr lang="ja-JP" altLang="en-US" b="1" dirty="0">
                  <a:solidFill>
                    <a:srgbClr val="C00000"/>
                  </a:solidFill>
                  <a:latin typeface="BIZ UDPゴシック" panose="020B0400000000000000" pitchFamily="50" charset="-128"/>
                  <a:ea typeface="BIZ UDPゴシック" panose="020B0400000000000000" pitchFamily="50" charset="-128"/>
                </a:rPr>
                <a:t>ソウル市教育庁でジェンダー平等条例を制定</a:t>
              </a:r>
              <a:endParaRPr b="1" dirty="0">
                <a:solidFill>
                  <a:srgbClr val="C00000"/>
                </a:solidFill>
                <a:latin typeface="BIZ UDPゴシック" panose="020B0400000000000000" pitchFamily="50" charset="-128"/>
                <a:ea typeface="BIZ UDPゴシック" panose="020B0400000000000000" pitchFamily="50" charset="-128"/>
              </a:endParaRPr>
            </a:p>
            <a:p>
              <a:pPr algn="just">
                <a:lnSpc>
                  <a:spcPct val="160000"/>
                </a:lnSpc>
                <a:defRPr sz="1600">
                  <a:latin typeface="함초롬바탕"/>
                  <a:ea typeface="함초롬바탕"/>
                  <a:cs typeface="함초롬바탕"/>
                  <a:sym typeface="함초롬바탕"/>
                </a:defRPr>
              </a:pPr>
              <a:r>
                <a:rPr dirty="0">
                  <a:latin typeface="BIZ UDPゴシック" panose="020B0400000000000000" pitchFamily="50" charset="-128"/>
                  <a:ea typeface="BIZ UDPゴシック" panose="020B0400000000000000" pitchFamily="50" charset="-128"/>
                </a:rPr>
                <a:t>         * </a:t>
              </a:r>
              <a:r>
                <a:rPr lang="ja-JP" altLang="en-US" dirty="0">
                  <a:latin typeface="BIZ UDPゴシック" panose="020B0400000000000000" pitchFamily="50" charset="-128"/>
                  <a:ea typeface="BIZ UDPゴシック" panose="020B0400000000000000" pitchFamily="50" charset="-128"/>
                </a:rPr>
                <a:t>課題</a:t>
              </a:r>
              <a:r>
                <a:rPr dirty="0">
                  <a:latin typeface="BIZ UDPゴシック" panose="020B0400000000000000" pitchFamily="50" charset="-128"/>
                  <a:ea typeface="BIZ UDPゴシック" panose="020B0400000000000000" pitchFamily="50" charset="-128"/>
                </a:rPr>
                <a:t> : </a:t>
              </a:r>
              <a:r>
                <a:rPr lang="ja-JP" altLang="en-US" dirty="0">
                  <a:latin typeface="BIZ UDPゴシック" panose="020B0400000000000000" pitchFamily="50" charset="-128"/>
                  <a:ea typeface="BIZ UDPゴシック" panose="020B0400000000000000" pitchFamily="50" charset="-128"/>
                </a:rPr>
                <a:t>現在</a:t>
              </a:r>
              <a:r>
                <a:rPr lang="ja-JP" altLang="en-US" b="1" dirty="0">
                  <a:solidFill>
                    <a:srgbClr val="C00000"/>
                  </a:solidFill>
                  <a:latin typeface="BIZ UDPゴシック" panose="020B0400000000000000" pitchFamily="50" charset="-128"/>
                  <a:ea typeface="BIZ UDPゴシック" panose="020B0400000000000000" pitchFamily="50" charset="-128"/>
                </a:rPr>
                <a:t>訴訟中の被害生徒への連帯など</a:t>
              </a:r>
              <a:endParaRPr b="1" dirty="0">
                <a:solidFill>
                  <a:srgbClr val="C00000"/>
                </a:solidFill>
                <a:latin typeface="BIZ UDPゴシック" panose="020B0400000000000000" pitchFamily="50" charset="-128"/>
                <a:ea typeface="BIZ UDPゴシック" panose="020B0400000000000000" pitchFamily="50" charset="-128"/>
              </a:endParaRPr>
            </a:p>
          </p:txBody>
        </p:sp>
      </p:grpSp>
      <p:sp>
        <p:nvSpPr>
          <p:cNvPr id="243" name="TextBox 6"/>
          <p:cNvSpPr txBox="1"/>
          <p:nvPr/>
        </p:nvSpPr>
        <p:spPr>
          <a:xfrm>
            <a:off x="4606538" y="987995"/>
            <a:ext cx="4032312" cy="14711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just">
              <a:lnSpc>
                <a:spcPct val="160000"/>
              </a:lnSpc>
              <a:defRPr sz="1600" b="1">
                <a:latin typeface="함초롬바탕"/>
                <a:ea typeface="함초롬바탕"/>
                <a:cs typeface="함초롬바탕"/>
                <a:sym typeface="함초롬바탕"/>
              </a:defRPr>
            </a:pPr>
            <a:r>
              <a:rPr dirty="0">
                <a:latin typeface="BIZ UDPゴシック" panose="020B0400000000000000" pitchFamily="50" charset="-128"/>
                <a:ea typeface="BIZ UDPゴシック" panose="020B0400000000000000" pitchFamily="50" charset="-128"/>
              </a:rPr>
              <a:t>2021</a:t>
            </a:r>
            <a:r>
              <a:rPr lang="ja-JP" altLang="en-US" dirty="0">
                <a:latin typeface="BIZ UDPゴシック" panose="020B0400000000000000" pitchFamily="50" charset="-128"/>
                <a:ea typeface="BIZ UDPゴシック" panose="020B0400000000000000" pitchFamily="50" charset="-128"/>
              </a:rPr>
              <a:t>年</a:t>
            </a:r>
            <a:r>
              <a:rPr dirty="0">
                <a:latin typeface="BIZ UDPゴシック" panose="020B0400000000000000" pitchFamily="50" charset="-128"/>
                <a:ea typeface="BIZ UDPゴシック" panose="020B0400000000000000" pitchFamily="50" charset="-128"/>
              </a:rPr>
              <a:t>4</a:t>
            </a:r>
            <a:r>
              <a:rPr lang="ja-JP" altLang="en-US" dirty="0">
                <a:latin typeface="BIZ UDPゴシック" panose="020B0400000000000000" pitchFamily="50" charset="-128"/>
                <a:ea typeface="BIZ UDPゴシック" panose="020B0400000000000000" pitchFamily="50" charset="-128"/>
              </a:rPr>
              <a:t>月</a:t>
            </a:r>
            <a:endParaRPr dirty="0">
              <a:latin typeface="BIZ UDPゴシック" panose="020B0400000000000000" pitchFamily="50" charset="-128"/>
              <a:ea typeface="BIZ UDPゴシック" panose="020B0400000000000000" pitchFamily="50" charset="-128"/>
            </a:endParaRPr>
          </a:p>
          <a:p>
            <a:pPr algn="just">
              <a:lnSpc>
                <a:spcPct val="160000"/>
              </a:lnSpc>
              <a:defRPr>
                <a:latin typeface="함초롬바탕"/>
                <a:ea typeface="함초롬바탕"/>
                <a:cs typeface="함초롬바탕"/>
                <a:sym typeface="함초롬바탕"/>
              </a:defRPr>
            </a:pPr>
            <a:r>
              <a:rPr dirty="0">
                <a:latin typeface="BIZ UDPゴシック" panose="020B0400000000000000" pitchFamily="50" charset="-128"/>
                <a:ea typeface="BIZ UDPゴシック" panose="020B0400000000000000" pitchFamily="50" charset="-128"/>
              </a:rPr>
              <a:t>2018</a:t>
            </a:r>
            <a:r>
              <a:rPr lang="ja-JP" altLang="en-US" dirty="0">
                <a:latin typeface="BIZ UDPゴシック" panose="020B0400000000000000" pitchFamily="50" charset="-128"/>
                <a:ea typeface="BIZ UDPゴシック" panose="020B0400000000000000" pitchFamily="50" charset="-128"/>
              </a:rPr>
              <a:t>年、スクール</a:t>
            </a:r>
            <a:r>
              <a:rPr lang="ja-JP" altLang="en-US" dirty="0"/>
              <a:t>＃</a:t>
            </a:r>
            <a:r>
              <a:rPr lang="en-US" altLang="ja-JP" dirty="0"/>
              <a:t>Me Too</a:t>
            </a:r>
            <a:r>
              <a:rPr lang="ja-JP" altLang="en-US" dirty="0">
                <a:latin typeface="BIZ UDPゴシック" panose="020B0400000000000000" pitchFamily="50" charset="-128"/>
                <a:ea typeface="BIZ UDPゴシック" panose="020B0400000000000000" pitchFamily="50" charset="-128"/>
              </a:rPr>
              <a:t>の火付け役となった　ヨンファ女子高</a:t>
            </a:r>
            <a:r>
              <a:rPr dirty="0">
                <a:latin typeface="BIZ UDPゴシック" panose="020B0400000000000000" pitchFamily="50" charset="-128"/>
                <a:ea typeface="BIZ UDPゴシック" panose="020B0400000000000000" pitchFamily="50" charset="-128"/>
              </a:rPr>
              <a:t> </a:t>
            </a:r>
          </a:p>
          <a:p>
            <a:pPr algn="just">
              <a:lnSpc>
                <a:spcPct val="160000"/>
              </a:lnSpc>
              <a:defRPr b="1">
                <a:latin typeface="함초롬바탕"/>
                <a:ea typeface="함초롬바탕"/>
                <a:cs typeface="함초롬바탕"/>
                <a:sym typeface="함초롬바탕"/>
              </a:defRPr>
            </a:pPr>
            <a:r>
              <a:rPr lang="ja-JP" altLang="en-US" dirty="0">
                <a:latin typeface="BIZ UDPゴシック" panose="020B0400000000000000" pitchFamily="50" charset="-128"/>
                <a:ea typeface="BIZ UDPゴシック" panose="020B0400000000000000" pitchFamily="50" charset="-128"/>
              </a:rPr>
              <a:t>強制わいせつの教師罷免、不服従訴訟で敗訴した。</a:t>
            </a:r>
            <a:r>
              <a:rPr dirty="0">
                <a:latin typeface="BIZ UDPゴシック" panose="020B0400000000000000" pitchFamily="50" charset="-128"/>
                <a:ea typeface="BIZ UDPゴシック" panose="020B0400000000000000" pitchFamily="50" charset="-128"/>
              </a:rPr>
              <a:t>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제목 1"/>
          <p:cNvSpPr txBox="1">
            <a:spLocks noGrp="1"/>
          </p:cNvSpPr>
          <p:nvPr>
            <p:ph type="title"/>
          </p:nvPr>
        </p:nvSpPr>
        <p:spPr>
          <a:xfrm>
            <a:off x="563654" y="1154327"/>
            <a:ext cx="8190602" cy="572701"/>
          </a:xfrm>
          <a:prstGeom prst="rect">
            <a:avLst/>
          </a:prstGeom>
        </p:spPr>
        <p:txBody>
          <a:bodyPr>
            <a:noAutofit/>
          </a:bodyPr>
          <a:lstStyle>
            <a:lvl1pPr defTabSz="777240">
              <a:defRPr sz="2380"/>
            </a:lvl1pPr>
          </a:lstStyle>
          <a:p>
            <a:r>
              <a:rPr lang="ja-JP" altLang="en-US" sz="2800" dirty="0"/>
              <a:t>保健医療労組</a:t>
            </a:r>
            <a:r>
              <a:rPr sz="2800" dirty="0"/>
              <a:t> </a:t>
            </a:r>
          </a:p>
        </p:txBody>
      </p:sp>
      <p:grpSp>
        <p:nvGrpSpPr>
          <p:cNvPr id="248" name="직사각형 6"/>
          <p:cNvGrpSpPr/>
          <p:nvPr/>
        </p:nvGrpSpPr>
        <p:grpSpPr>
          <a:xfrm>
            <a:off x="0" y="3392084"/>
            <a:ext cx="9144000" cy="1993429"/>
            <a:chOff x="0" y="-169050"/>
            <a:chExt cx="9144000" cy="1993427"/>
          </a:xfrm>
        </p:grpSpPr>
        <p:sp>
          <p:nvSpPr>
            <p:cNvPr id="246" name="직사각형"/>
            <p:cNvSpPr/>
            <p:nvPr/>
          </p:nvSpPr>
          <p:spPr>
            <a:xfrm>
              <a:off x="0" y="380953"/>
              <a:ext cx="9144000" cy="1182743"/>
            </a:xfrm>
            <a:prstGeom prst="rect">
              <a:avLst/>
            </a:prstGeom>
            <a:solidFill>
              <a:srgbClr val="C5EAB4"/>
            </a:solidFill>
            <a:ln w="25400" cap="flat">
              <a:solidFill>
                <a:srgbClr val="FFFFFF"/>
              </a:solidFill>
              <a:prstDash val="solid"/>
              <a:round/>
            </a:ln>
            <a:effectLst/>
          </p:spPr>
          <p:txBody>
            <a:bodyPr wrap="square" lIns="45719" tIns="45719" rIns="45719" bIns="45719" numCol="1" anchor="ctr">
              <a:noAutofit/>
            </a:bodyPr>
            <a:lstStyle/>
            <a:p>
              <a:pPr algn="just">
                <a:lnSpc>
                  <a:spcPct val="160000"/>
                </a:lnSpc>
                <a:defRPr sz="2000" b="1">
                  <a:latin typeface="함초롬바탕"/>
                  <a:ea typeface="함초롬바탕"/>
                  <a:cs typeface="함초롬바탕"/>
                  <a:sym typeface="함초롬바탕"/>
                </a:defRPr>
              </a:pPr>
              <a:endParaRPr/>
            </a:p>
          </p:txBody>
        </p:sp>
        <p:sp>
          <p:nvSpPr>
            <p:cNvPr id="247" name="- 보건의료사업장 성폭력, 괴롭힘, 공짜노동, 비정규직 out 운동…"/>
            <p:cNvSpPr txBox="1"/>
            <p:nvPr/>
          </p:nvSpPr>
          <p:spPr>
            <a:xfrm>
              <a:off x="58419" y="-169050"/>
              <a:ext cx="9027162" cy="19934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just">
                <a:lnSpc>
                  <a:spcPct val="160000"/>
                </a:lnSpc>
                <a:defRPr sz="1800">
                  <a:latin typeface="함초롬바탕"/>
                  <a:ea typeface="함초롬바탕"/>
                  <a:cs typeface="함초롬바탕"/>
                  <a:sym typeface="함초롬바탕"/>
                </a:defRPr>
              </a:pPr>
              <a:r>
                <a:rPr b="1" dirty="0">
                  <a:latin typeface="BIZ UDPゴシック" panose="020B0400000000000000" pitchFamily="50" charset="-128"/>
                  <a:ea typeface="BIZ UDPゴシック" panose="020B0400000000000000" pitchFamily="50" charset="-128"/>
                </a:rPr>
                <a:t>    </a:t>
              </a:r>
              <a:r>
                <a:rPr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保健医療の事業所内部の性暴力、パワハラ、</a:t>
              </a:r>
              <a:r>
                <a:rPr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ただ働き、非正規</a:t>
              </a:r>
              <a:r>
                <a:rPr sz="2000" dirty="0">
                  <a:latin typeface="BIZ UDPゴシック" panose="020B0400000000000000" pitchFamily="50" charset="-128"/>
                  <a:ea typeface="BIZ UDPゴシック" panose="020B0400000000000000" pitchFamily="50" charset="-128"/>
                </a:rPr>
                <a:t>out</a:t>
              </a:r>
              <a:r>
                <a:rPr lang="ja-JP" altLang="en-US" sz="2000" dirty="0">
                  <a:latin typeface="BIZ UDPゴシック" panose="020B0400000000000000" pitchFamily="50" charset="-128"/>
                  <a:ea typeface="BIZ UDPゴシック" panose="020B0400000000000000" pitchFamily="50" charset="-128"/>
                </a:rPr>
                <a:t>運動</a:t>
              </a:r>
              <a:endParaRPr sz="2000" dirty="0">
                <a:latin typeface="BIZ UDPゴシック" panose="020B0400000000000000" pitchFamily="50" charset="-128"/>
                <a:ea typeface="BIZ UDPゴシック" panose="020B0400000000000000" pitchFamily="50" charset="-128"/>
              </a:endParaRPr>
            </a:p>
            <a:p>
              <a:pPr algn="just">
                <a:lnSpc>
                  <a:spcPct val="160000"/>
                </a:lnSpc>
                <a:defRPr sz="2000" b="1">
                  <a:latin typeface="함초롬바탕"/>
                  <a:ea typeface="함초롬바탕"/>
                  <a:cs typeface="함초롬바탕"/>
                  <a:sym typeface="함초롬바탕"/>
                </a:defRPr>
              </a:pPr>
              <a:r>
                <a:rPr dirty="0">
                  <a:latin typeface="BIZ UDPゴシック" panose="020B0400000000000000" pitchFamily="50" charset="-128"/>
                  <a:ea typeface="BIZ UDPゴシック" panose="020B0400000000000000" pitchFamily="50" charset="-128"/>
                </a:rPr>
                <a:t>    </a:t>
              </a:r>
              <a:r>
                <a:rPr sz="2000" dirty="0">
                  <a:latin typeface="BIZ UDPゴシック" panose="020B0400000000000000" pitchFamily="50" charset="-128"/>
                  <a:ea typeface="BIZ UDPゴシック" panose="020B0400000000000000" pitchFamily="50" charset="-128"/>
                </a:rPr>
                <a:t>- &lt;2021</a:t>
              </a:r>
              <a:r>
                <a:rPr lang="ja-JP" altLang="en-US" sz="2000" dirty="0">
                  <a:latin typeface="BIZ UDPゴシック" panose="020B0400000000000000" pitchFamily="50" charset="-128"/>
                  <a:ea typeface="BIZ UDPゴシック" panose="020B0400000000000000" pitchFamily="50" charset="-128"/>
                </a:rPr>
                <a:t>保健医療労組実態調査</a:t>
              </a:r>
              <a:r>
                <a:rPr sz="2000" dirty="0">
                  <a:latin typeface="BIZ UDPゴシック" panose="020B0400000000000000" pitchFamily="50" charset="-128"/>
                  <a:ea typeface="BIZ UDPゴシック" panose="020B0400000000000000" pitchFamily="50" charset="-128"/>
                </a:rPr>
                <a:t>&gt; - </a:t>
              </a:r>
              <a:r>
                <a:rPr lang="ja-JP" altLang="en-US" sz="2000" dirty="0">
                  <a:latin typeface="BIZ UDPゴシック" panose="020B0400000000000000" pitchFamily="50" charset="-128"/>
                  <a:ea typeface="BIZ UDPゴシック" panose="020B0400000000000000" pitchFamily="50" charset="-128"/>
                </a:rPr>
                <a:t>ジェンダー観点で接近した健康不平等</a:t>
              </a:r>
              <a:r>
                <a:rPr sz="2000" dirty="0">
                  <a:latin typeface="BIZ UDPゴシック" panose="020B0400000000000000" pitchFamily="50" charset="-128"/>
                  <a:ea typeface="BIZ UDPゴシック" panose="020B0400000000000000" pitchFamily="50" charset="-128"/>
                </a:rPr>
                <a:t>  </a:t>
              </a:r>
            </a:p>
            <a:p>
              <a:pPr algn="just">
                <a:lnSpc>
                  <a:spcPct val="160000"/>
                </a:lnSpc>
                <a:defRPr sz="2000" b="1">
                  <a:latin typeface="함초롬바탕"/>
                  <a:ea typeface="함초롬바탕"/>
                  <a:cs typeface="함초롬바탕"/>
                  <a:sym typeface="함초롬바탕"/>
                </a:defRPr>
              </a:pPr>
              <a:r>
                <a:rPr sz="2000" dirty="0">
                  <a:latin typeface="BIZ UDPゴシック" panose="020B0400000000000000" pitchFamily="50" charset="-128"/>
                  <a:ea typeface="BIZ UDPゴシック" panose="020B0400000000000000" pitchFamily="50" charset="-128"/>
                </a:rPr>
                <a:t>          * </a:t>
              </a:r>
              <a:r>
                <a:rPr lang="ja-JP" altLang="en-US" sz="2000" dirty="0">
                  <a:latin typeface="BIZ UDPゴシック" panose="020B0400000000000000" pitchFamily="50" charset="-128"/>
                  <a:ea typeface="BIZ UDPゴシック" panose="020B0400000000000000" pitchFamily="50" charset="-128"/>
                </a:rPr>
                <a:t>暴言、暴行、性暴力の項目調査</a:t>
              </a:r>
              <a:r>
                <a:rPr sz="2000" dirty="0">
                  <a:latin typeface="BIZ UDPゴシック" panose="020B0400000000000000" pitchFamily="50" charset="-128"/>
                  <a:ea typeface="BIZ UDPゴシック" panose="020B0400000000000000" pitchFamily="50" charset="-128"/>
                </a:rPr>
                <a:t>(3</a:t>
              </a:r>
              <a:r>
                <a:rPr lang="ja-JP" altLang="en-US" sz="2000" dirty="0">
                  <a:latin typeface="BIZ UDPゴシック" panose="020B0400000000000000" pitchFamily="50" charset="-128"/>
                  <a:ea typeface="BIZ UDPゴシック" panose="020B0400000000000000" pitchFamily="50" charset="-128"/>
                </a:rPr>
                <a:t>万人以上</a:t>
              </a:r>
              <a:r>
                <a:rPr sz="2000" dirty="0">
                  <a:latin typeface="BIZ UDPゴシック" panose="020B0400000000000000" pitchFamily="50" charset="-128"/>
                  <a:ea typeface="BIZ UDPゴシック" panose="020B0400000000000000" pitchFamily="50" charset="-128"/>
                </a:rPr>
                <a:t>) </a:t>
              </a:r>
              <a:endParaRPr sz="2000" dirty="0">
                <a:solidFill>
                  <a:srgbClr val="FFFFFF"/>
                </a:solidFill>
                <a:latin typeface="BIZ UDPゴシック" panose="020B0400000000000000" pitchFamily="50" charset="-128"/>
                <a:ea typeface="BIZ UDPゴシック" panose="020B0400000000000000" pitchFamily="50" charset="-128"/>
              </a:endParaRPr>
            </a:p>
            <a:p>
              <a:pPr algn="just">
                <a:lnSpc>
                  <a:spcPct val="160000"/>
                </a:lnSpc>
                <a:defRPr sz="2000" b="1">
                  <a:latin typeface="함초롬바탕"/>
                  <a:ea typeface="함초롬바탕"/>
                  <a:cs typeface="함초롬바탕"/>
                  <a:sym typeface="함초롬바탕"/>
                </a:defRPr>
              </a:pPr>
              <a:r>
                <a:rPr dirty="0"/>
                <a:t>    </a:t>
              </a:r>
            </a:p>
          </p:txBody>
        </p:sp>
      </p:grpSp>
      <p:pic>
        <p:nvPicPr>
          <p:cNvPr id="249" name="그림 3" descr="그림 3"/>
          <p:cNvPicPr>
            <a:picLocks noChangeAspect="1"/>
          </p:cNvPicPr>
          <p:nvPr/>
        </p:nvPicPr>
        <p:blipFill>
          <a:blip r:embed="rId3"/>
          <a:stretch>
            <a:fillRect/>
          </a:stretch>
        </p:blipFill>
        <p:spPr>
          <a:xfrm>
            <a:off x="3119664" y="722220"/>
            <a:ext cx="4762501" cy="2676526"/>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제목 1"/>
          <p:cNvSpPr txBox="1">
            <a:spLocks noGrp="1"/>
          </p:cNvSpPr>
          <p:nvPr>
            <p:ph type="title"/>
          </p:nvPr>
        </p:nvSpPr>
        <p:spPr>
          <a:xfrm>
            <a:off x="530282" y="435869"/>
            <a:ext cx="8190602" cy="572702"/>
          </a:xfrm>
          <a:prstGeom prst="rect">
            <a:avLst/>
          </a:prstGeom>
        </p:spPr>
        <p:txBody>
          <a:bodyPr>
            <a:normAutofit/>
          </a:bodyPr>
          <a:lstStyle>
            <a:lvl1pPr defTabSz="777240">
              <a:defRPr sz="2380"/>
            </a:lvl1pPr>
          </a:lstStyle>
          <a:p>
            <a:r>
              <a:rPr lang="ja-JP" altLang="en-US" sz="2400" dirty="0"/>
              <a:t>事務金融連盟労組</a:t>
            </a:r>
            <a:r>
              <a:rPr sz="2400" dirty="0"/>
              <a:t> </a:t>
            </a:r>
          </a:p>
        </p:txBody>
      </p:sp>
      <p:grpSp>
        <p:nvGrpSpPr>
          <p:cNvPr id="254" name="직사각형 6"/>
          <p:cNvGrpSpPr/>
          <p:nvPr/>
        </p:nvGrpSpPr>
        <p:grpSpPr>
          <a:xfrm>
            <a:off x="53582" y="2942701"/>
            <a:ext cx="9144001" cy="2244908"/>
            <a:chOff x="0" y="3467"/>
            <a:chExt cx="9144000" cy="2244906"/>
          </a:xfrm>
        </p:grpSpPr>
        <p:sp>
          <p:nvSpPr>
            <p:cNvPr id="252" name="직사각형"/>
            <p:cNvSpPr/>
            <p:nvPr/>
          </p:nvSpPr>
          <p:spPr>
            <a:xfrm>
              <a:off x="0" y="534548"/>
              <a:ext cx="9144000" cy="1182743"/>
            </a:xfrm>
            <a:prstGeom prst="rect">
              <a:avLst/>
            </a:prstGeom>
            <a:solidFill>
              <a:srgbClr val="C5EAB4"/>
            </a:solidFill>
            <a:ln w="25400" cap="flat">
              <a:solidFill>
                <a:srgbClr val="FFFFFF"/>
              </a:solidFill>
              <a:prstDash val="solid"/>
              <a:round/>
            </a:ln>
            <a:effectLst/>
          </p:spPr>
          <p:txBody>
            <a:bodyPr wrap="square" lIns="45719" tIns="45719" rIns="45719" bIns="45719" numCol="1" anchor="ctr">
              <a:noAutofit/>
            </a:bodyPr>
            <a:lstStyle/>
            <a:p>
              <a:pPr algn="just">
                <a:lnSpc>
                  <a:spcPct val="160000"/>
                </a:lnSpc>
                <a:defRPr>
                  <a:solidFill>
                    <a:srgbClr val="FFFFFF"/>
                  </a:solidFill>
                </a:defRPr>
              </a:pPr>
              <a:endParaRPr/>
            </a:p>
          </p:txBody>
        </p:sp>
        <p:sp>
          <p:nvSpPr>
            <p:cNvPr id="253" name="- 임신.출산퇴직제, 여성조기정년제  =&gt; 유리천장…"/>
            <p:cNvSpPr txBox="1"/>
            <p:nvPr/>
          </p:nvSpPr>
          <p:spPr>
            <a:xfrm>
              <a:off x="58419" y="3467"/>
              <a:ext cx="9027162" cy="22449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just">
                <a:lnSpc>
                  <a:spcPct val="160000"/>
                </a:lnSpc>
                <a:defRPr sz="1800">
                  <a:latin typeface="함초롬바탕"/>
                  <a:ea typeface="함초롬바탕"/>
                  <a:cs typeface="함초롬바탕"/>
                  <a:sym typeface="함초롬바탕"/>
                </a:defRPr>
              </a:pPr>
              <a:r>
                <a:rPr dirty="0"/>
                <a:t>    </a:t>
              </a:r>
            </a:p>
            <a:p>
              <a:pPr algn="just">
                <a:lnSpc>
                  <a:spcPct val="160000"/>
                </a:lnSpc>
                <a:defRPr sz="1800" b="1">
                  <a:latin typeface="함초롬바탕"/>
                  <a:ea typeface="함초롬바탕"/>
                  <a:cs typeface="함초롬바탕"/>
                  <a:sym typeface="함초롬바탕"/>
                </a:defRPr>
              </a:pPr>
              <a:r>
                <a:rPr dirty="0"/>
                <a:t>     </a:t>
              </a:r>
              <a:r>
                <a:rPr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妊娠・出産退職制、女性早期定年制</a:t>
              </a:r>
              <a:r>
                <a:rPr dirty="0">
                  <a:latin typeface="BIZ UDPゴシック" panose="020B0400000000000000" pitchFamily="50" charset="-128"/>
                  <a:ea typeface="BIZ UDPゴシック" panose="020B0400000000000000" pitchFamily="50" charset="-128"/>
                </a:rPr>
                <a:t>  =&gt; </a:t>
              </a:r>
              <a:r>
                <a:rPr lang="ja-JP" altLang="en-US" dirty="0">
                  <a:latin typeface="BIZ UDPゴシック" panose="020B0400000000000000" pitchFamily="50" charset="-128"/>
                  <a:ea typeface="BIZ UDPゴシック" panose="020B0400000000000000" pitchFamily="50" charset="-128"/>
                </a:rPr>
                <a:t>ガラスの天井</a:t>
              </a:r>
              <a:endParaRPr dirty="0">
                <a:latin typeface="BIZ UDPゴシック" panose="020B0400000000000000" pitchFamily="50" charset="-128"/>
                <a:ea typeface="BIZ UDPゴシック" panose="020B0400000000000000" pitchFamily="50" charset="-128"/>
              </a:endParaRPr>
            </a:p>
            <a:p>
              <a:pPr algn="just">
                <a:lnSpc>
                  <a:spcPct val="160000"/>
                </a:lnSpc>
                <a:defRPr sz="1800" b="1">
                  <a:latin typeface="함초롬바탕"/>
                  <a:ea typeface="함초롬바탕"/>
                  <a:cs typeface="함초롬바탕"/>
                  <a:sym typeface="함초롬바탕"/>
                </a:defRPr>
              </a:pPr>
              <a:r>
                <a:rPr dirty="0">
                  <a:latin typeface="BIZ UDPゴシック" panose="020B0400000000000000" pitchFamily="50" charset="-128"/>
                  <a:ea typeface="BIZ UDPゴシック" panose="020B0400000000000000" pitchFamily="50" charset="-128"/>
                </a:rPr>
                <a:t>     - 2016</a:t>
              </a:r>
              <a:r>
                <a:rPr lang="ja-JP" altLang="en-US" dirty="0">
                  <a:latin typeface="BIZ UDPゴシック" panose="020B0400000000000000" pitchFamily="50" charset="-128"/>
                  <a:ea typeface="BIZ UDPゴシック" panose="020B0400000000000000" pitchFamily="50" charset="-128"/>
                </a:rPr>
                <a:t>年から加盟労組の女性職員、管理職、役員割合を毎年調査している。</a:t>
              </a:r>
              <a:endParaRPr lang="en-US" altLang="ja-JP" dirty="0">
                <a:latin typeface="BIZ UDPゴシック" panose="020B0400000000000000" pitchFamily="50" charset="-128"/>
                <a:ea typeface="BIZ UDPゴシック" panose="020B0400000000000000" pitchFamily="50" charset="-128"/>
              </a:endParaRPr>
            </a:p>
            <a:p>
              <a:pPr algn="just">
                <a:lnSpc>
                  <a:spcPct val="160000"/>
                </a:lnSpc>
                <a:defRPr sz="1800" b="1">
                  <a:latin typeface="함초롬바탕"/>
                  <a:ea typeface="함초롬바탕"/>
                  <a:cs typeface="함초롬바탕"/>
                  <a:sym typeface="함초롬바탕"/>
                </a:defRPr>
              </a:pPr>
              <a:r>
                <a:rPr dirty="0">
                  <a:latin typeface="BIZ UDPゴシック" panose="020B0400000000000000" pitchFamily="50" charset="-128"/>
                  <a:ea typeface="BIZ UDPゴシック" panose="020B0400000000000000" pitchFamily="50" charset="-128"/>
                </a:rPr>
                <a:t>    - </a:t>
              </a:r>
              <a:r>
                <a:rPr lang="ja-JP" altLang="en-US" dirty="0">
                  <a:latin typeface="BIZ UDPゴシック" panose="020B0400000000000000" pitchFamily="50" charset="-128"/>
                  <a:ea typeface="BIZ UDPゴシック" panose="020B0400000000000000" pitchFamily="50" charset="-128"/>
                </a:rPr>
                <a:t>昇進が可能な女性が少ないことが確認された。</a:t>
              </a:r>
              <a:endParaRPr dirty="0">
                <a:latin typeface="BIZ UDPゴシック" panose="020B0400000000000000" pitchFamily="50" charset="-128"/>
                <a:ea typeface="BIZ UDPゴシック" panose="020B0400000000000000" pitchFamily="50" charset="-128"/>
              </a:endParaRPr>
            </a:p>
            <a:p>
              <a:pPr algn="just">
                <a:lnSpc>
                  <a:spcPct val="160000"/>
                </a:lnSpc>
                <a:defRPr sz="1800" b="1">
                  <a:latin typeface="함초롬바탕"/>
                  <a:ea typeface="함초롬바탕"/>
                  <a:cs typeface="함초롬바탕"/>
                  <a:sym typeface="함초롬바탕"/>
                </a:defRPr>
              </a:pPr>
              <a:r>
                <a:rPr dirty="0">
                  <a:latin typeface="BIZ UDPゴシック" panose="020B0400000000000000" pitchFamily="50" charset="-128"/>
                  <a:ea typeface="BIZ UDPゴシック" panose="020B0400000000000000" pitchFamily="50" charset="-128"/>
                </a:rPr>
                <a:t>     - </a:t>
              </a:r>
              <a:r>
                <a:rPr lang="ja-JP" altLang="en-US" dirty="0">
                  <a:latin typeface="BIZ UDPゴシック" panose="020B0400000000000000" pitchFamily="50" charset="-128"/>
                  <a:ea typeface="BIZ UDPゴシック" panose="020B0400000000000000" pitchFamily="50" charset="-128"/>
                </a:rPr>
                <a:t>分離職群の撤廃、女性管理職や役員の性別割当制、ジェンダー平等育児休暇</a:t>
              </a:r>
              <a:r>
                <a:rPr dirty="0">
                  <a:latin typeface="BIZ UDPゴシック" panose="020B0400000000000000" pitchFamily="50" charset="-128"/>
                  <a:ea typeface="BIZ UDPゴシック" panose="020B0400000000000000" pitchFamily="50" charset="-128"/>
                </a:rPr>
                <a:t> </a:t>
              </a:r>
              <a:r>
                <a:rPr dirty="0"/>
                <a:t>     </a:t>
              </a:r>
            </a:p>
          </p:txBody>
        </p:sp>
      </p:grpSp>
      <p:pic>
        <p:nvPicPr>
          <p:cNvPr id="255" name="그림 4" descr="그림 4"/>
          <p:cNvPicPr>
            <a:picLocks noChangeAspect="1"/>
          </p:cNvPicPr>
          <p:nvPr/>
        </p:nvPicPr>
        <p:blipFill>
          <a:blip r:embed="rId2"/>
          <a:stretch>
            <a:fillRect/>
          </a:stretch>
        </p:blipFill>
        <p:spPr>
          <a:xfrm>
            <a:off x="530282" y="1008570"/>
            <a:ext cx="3727284" cy="2483885"/>
          </a:xfrm>
          <a:prstGeom prst="rect">
            <a:avLst/>
          </a:prstGeom>
          <a:ln w="12700">
            <a:miter lim="400000"/>
          </a:ln>
        </p:spPr>
      </p:pic>
      <p:sp>
        <p:nvSpPr>
          <p:cNvPr id="256" name="TextBox 7"/>
          <p:cNvSpPr txBox="1"/>
          <p:nvPr/>
        </p:nvSpPr>
        <p:spPr>
          <a:xfrm>
            <a:off x="4489709" y="968522"/>
            <a:ext cx="1683779" cy="396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a:solidFill>
                  <a:srgbClr val="3C4043"/>
                </a:solidFill>
                <a:latin typeface="Apple SD 산돌고딕 Neo 볼드체"/>
                <a:ea typeface="Apple SD 산돌고딕 Neo 볼드체"/>
                <a:cs typeface="Apple SD 산돌고딕 Neo 볼드체"/>
                <a:sym typeface="Apple SD 산돌고딕 Neo 볼드체"/>
              </a:defRPr>
            </a:lvl1pPr>
          </a:lstStyle>
          <a:p>
            <a:r>
              <a:t>Glass ceiling</a:t>
            </a:r>
          </a:p>
        </p:txBody>
      </p:sp>
      <p:graphicFrame>
        <p:nvGraphicFramePr>
          <p:cNvPr id="257" name="표 8"/>
          <p:cNvGraphicFramePr/>
          <p:nvPr>
            <p:extLst>
              <p:ext uri="{D42A27DB-BD31-4B8C-83A1-F6EECF244321}">
                <p14:modId xmlns:p14="http://schemas.microsoft.com/office/powerpoint/2010/main" val="270228577"/>
              </p:ext>
            </p:extLst>
          </p:nvPr>
        </p:nvGraphicFramePr>
        <p:xfrm>
          <a:off x="4572000" y="1871166"/>
          <a:ext cx="1888570" cy="1152400"/>
        </p:xfrm>
        <a:graphic>
          <a:graphicData uri="http://schemas.openxmlformats.org/drawingml/2006/table">
            <a:tbl>
              <a:tblPr>
                <a:tableStyleId>{4C3C2611-4C71-4FC5-86AE-919BDF0F9419}</a:tableStyleId>
              </a:tblPr>
              <a:tblGrid>
                <a:gridCol w="856065">
                  <a:extLst>
                    <a:ext uri="{9D8B030D-6E8A-4147-A177-3AD203B41FA5}">
                      <a16:colId xmlns:a16="http://schemas.microsoft.com/office/drawing/2014/main" val="20000"/>
                    </a:ext>
                  </a:extLst>
                </a:gridCol>
                <a:gridCol w="496263">
                  <a:extLst>
                    <a:ext uri="{9D8B030D-6E8A-4147-A177-3AD203B41FA5}">
                      <a16:colId xmlns:a16="http://schemas.microsoft.com/office/drawing/2014/main" val="20001"/>
                    </a:ext>
                  </a:extLst>
                </a:gridCol>
                <a:gridCol w="536242">
                  <a:extLst>
                    <a:ext uri="{9D8B030D-6E8A-4147-A177-3AD203B41FA5}">
                      <a16:colId xmlns:a16="http://schemas.microsoft.com/office/drawing/2014/main" val="20002"/>
                    </a:ext>
                  </a:extLst>
                </a:gridCol>
              </a:tblGrid>
              <a:tr h="237951">
                <a:tc>
                  <a:txBody>
                    <a:bodyPr/>
                    <a:lstStyle/>
                    <a:p>
                      <a:pPr algn="just">
                        <a:lnSpc>
                          <a:spcPct val="160000"/>
                        </a:lnSpc>
                        <a:defRPr sz="1000">
                          <a:latin typeface="함초롬바탕"/>
                          <a:ea typeface="함초롬바탕"/>
                          <a:cs typeface="함초롬바탕"/>
                          <a:sym typeface="함초롬바탕"/>
                        </a:defRPr>
                      </a:pPr>
                      <a:endParaRPr sz="1200" dirty="0"/>
                    </a:p>
                  </a:txBody>
                  <a:tcPr marL="17907" marR="17907" marT="17907" marB="17907" anchor="ctr" horzOverflow="overflow">
                    <a:lnL w="3556">
                      <a:solidFill>
                        <a:srgbClr val="000000"/>
                      </a:solidFill>
                    </a:lnL>
                    <a:lnR w="3556">
                      <a:solidFill>
                        <a:srgbClr val="000000"/>
                      </a:solidFill>
                    </a:lnR>
                    <a:lnT w="3556">
                      <a:solidFill>
                        <a:srgbClr val="000000"/>
                      </a:solidFill>
                    </a:lnT>
                    <a:lnB w="3556">
                      <a:solidFill>
                        <a:srgbClr val="000000"/>
                      </a:solidFill>
                    </a:lnB>
                    <a:noFill/>
                  </a:tcPr>
                </a:tc>
                <a:tc>
                  <a:txBody>
                    <a:bodyPr/>
                    <a:lstStyle/>
                    <a:p>
                      <a:pPr algn="just">
                        <a:lnSpc>
                          <a:spcPct val="160000"/>
                        </a:lnSpc>
                        <a:defRPr sz="1800"/>
                      </a:pPr>
                      <a:r>
                        <a:rPr sz="1200" dirty="0">
                          <a:latin typeface="Century" panose="02040604050505020304" pitchFamily="18" charset="0"/>
                          <a:ea typeface="함초롬바탕"/>
                          <a:cs typeface="함초롬바탕"/>
                          <a:sym typeface="함초롬바탕"/>
                        </a:rPr>
                        <a:t>2016</a:t>
                      </a:r>
                    </a:p>
                  </a:txBody>
                  <a:tcPr marL="17907" marR="17907" marT="17907" marB="17907" anchor="ctr" horzOverflow="overflow">
                    <a:lnL w="3556">
                      <a:solidFill>
                        <a:srgbClr val="000000"/>
                      </a:solidFill>
                    </a:lnL>
                    <a:lnR w="3556">
                      <a:solidFill>
                        <a:srgbClr val="000000"/>
                      </a:solidFill>
                    </a:lnR>
                    <a:lnT w="3556">
                      <a:solidFill>
                        <a:srgbClr val="000000"/>
                      </a:solidFill>
                    </a:lnT>
                    <a:lnB w="3556">
                      <a:solidFill>
                        <a:srgbClr val="000000"/>
                      </a:solidFill>
                    </a:lnB>
                    <a:noFill/>
                  </a:tcPr>
                </a:tc>
                <a:tc>
                  <a:txBody>
                    <a:bodyPr/>
                    <a:lstStyle/>
                    <a:p>
                      <a:pPr algn="just">
                        <a:lnSpc>
                          <a:spcPct val="160000"/>
                        </a:lnSpc>
                        <a:defRPr sz="1800"/>
                      </a:pPr>
                      <a:r>
                        <a:rPr sz="1200">
                          <a:latin typeface="Century" panose="02040604050505020304" pitchFamily="18" charset="0"/>
                          <a:ea typeface="함초롬바탕"/>
                          <a:cs typeface="함초롬바탕"/>
                          <a:sym typeface="함초롬바탕"/>
                        </a:rPr>
                        <a:t>2021</a:t>
                      </a:r>
                    </a:p>
                  </a:txBody>
                  <a:tcPr marL="17907" marR="17907" marT="17907" marB="17907" anchor="ctr" horzOverflow="overflow">
                    <a:lnL w="3556">
                      <a:solidFill>
                        <a:srgbClr val="000000"/>
                      </a:solidFill>
                    </a:lnL>
                    <a:lnR w="3556">
                      <a:solidFill>
                        <a:srgbClr val="000000"/>
                      </a:solidFill>
                    </a:lnR>
                    <a:lnT w="3556">
                      <a:solidFill>
                        <a:srgbClr val="000000"/>
                      </a:solidFill>
                    </a:lnT>
                    <a:lnB w="3556">
                      <a:solidFill>
                        <a:srgbClr val="000000"/>
                      </a:solidFill>
                    </a:lnB>
                    <a:noFill/>
                  </a:tcPr>
                </a:tc>
                <a:extLst>
                  <a:ext uri="{0D108BD9-81ED-4DB2-BD59-A6C34878D82A}">
                    <a16:rowId xmlns:a16="http://schemas.microsoft.com/office/drawing/2014/main" val="10000"/>
                  </a:ext>
                </a:extLst>
              </a:tr>
              <a:tr h="277277">
                <a:tc>
                  <a:txBody>
                    <a:bodyPr/>
                    <a:lstStyle/>
                    <a:p>
                      <a:pPr algn="just">
                        <a:lnSpc>
                          <a:spcPct val="160000"/>
                        </a:lnSpc>
                        <a:defRPr sz="1800"/>
                      </a:pPr>
                      <a:r>
                        <a:rPr lang="ja-JP" altLang="en-US" sz="1200" dirty="0">
                          <a:latin typeface="함초롬바탕"/>
                          <a:ea typeface="함초롬바탕"/>
                          <a:cs typeface="함초롬바탕"/>
                          <a:sym typeface="함초롬바탕"/>
                        </a:rPr>
                        <a:t>女性職員</a:t>
                      </a:r>
                      <a:endParaRPr sz="1200" dirty="0">
                        <a:latin typeface="함초롬바탕"/>
                        <a:ea typeface="함초롬바탕"/>
                        <a:cs typeface="함초롬바탕"/>
                        <a:sym typeface="함초롬바탕"/>
                      </a:endParaRPr>
                    </a:p>
                  </a:txBody>
                  <a:tcPr marL="17907" marR="17907" marT="17907" marB="17907" anchor="ctr" horzOverflow="overflow">
                    <a:lnL w="3556">
                      <a:solidFill>
                        <a:srgbClr val="000000"/>
                      </a:solidFill>
                    </a:lnL>
                    <a:lnR w="3556">
                      <a:solidFill>
                        <a:srgbClr val="000000"/>
                      </a:solidFill>
                    </a:lnR>
                    <a:lnT w="3556">
                      <a:solidFill>
                        <a:srgbClr val="000000"/>
                      </a:solidFill>
                    </a:lnT>
                    <a:lnB w="3556">
                      <a:solidFill>
                        <a:srgbClr val="000000"/>
                      </a:solidFill>
                    </a:lnB>
                    <a:noFill/>
                  </a:tcPr>
                </a:tc>
                <a:tc>
                  <a:txBody>
                    <a:bodyPr/>
                    <a:lstStyle/>
                    <a:p>
                      <a:pPr algn="just">
                        <a:lnSpc>
                          <a:spcPct val="160000"/>
                        </a:lnSpc>
                        <a:defRPr sz="1800"/>
                      </a:pPr>
                      <a:r>
                        <a:rPr sz="1200" dirty="0">
                          <a:solidFill>
                            <a:srgbClr val="C00000"/>
                          </a:solidFill>
                          <a:latin typeface="Century" panose="02040604050505020304" pitchFamily="18" charset="0"/>
                          <a:ea typeface="궁서"/>
                          <a:cs typeface="궁서"/>
                          <a:sym typeface="궁서"/>
                        </a:rPr>
                        <a:t>43 %</a:t>
                      </a:r>
                    </a:p>
                  </a:txBody>
                  <a:tcPr marL="17907" marR="17907" marT="17907" marB="17907" anchor="ctr" horzOverflow="overflow">
                    <a:lnL w="3556">
                      <a:solidFill>
                        <a:srgbClr val="000000"/>
                      </a:solidFill>
                    </a:lnL>
                    <a:lnR w="3556">
                      <a:solidFill>
                        <a:srgbClr val="000000"/>
                      </a:solidFill>
                    </a:lnR>
                    <a:lnT w="3556">
                      <a:solidFill>
                        <a:srgbClr val="000000"/>
                      </a:solidFill>
                    </a:lnT>
                    <a:lnB w="3556">
                      <a:solidFill>
                        <a:srgbClr val="000000"/>
                      </a:solidFill>
                    </a:lnB>
                    <a:noFill/>
                  </a:tcPr>
                </a:tc>
                <a:tc>
                  <a:txBody>
                    <a:bodyPr/>
                    <a:lstStyle/>
                    <a:p>
                      <a:pPr algn="just">
                        <a:lnSpc>
                          <a:spcPct val="160000"/>
                        </a:lnSpc>
                        <a:defRPr sz="1800"/>
                      </a:pPr>
                      <a:r>
                        <a:rPr sz="1200" dirty="0">
                          <a:solidFill>
                            <a:srgbClr val="C00000"/>
                          </a:solidFill>
                          <a:latin typeface="Century" panose="02040604050505020304" pitchFamily="18" charset="0"/>
                          <a:ea typeface="궁서"/>
                          <a:cs typeface="궁서"/>
                          <a:sym typeface="궁서"/>
                        </a:rPr>
                        <a:t>44.1 %</a:t>
                      </a:r>
                    </a:p>
                  </a:txBody>
                  <a:tcPr marL="17907" marR="17907" marT="17907" marB="17907" anchor="ctr" horzOverflow="overflow">
                    <a:lnL w="3556">
                      <a:solidFill>
                        <a:srgbClr val="000000"/>
                      </a:solidFill>
                    </a:lnL>
                    <a:lnR w="3556">
                      <a:solidFill>
                        <a:srgbClr val="000000"/>
                      </a:solidFill>
                    </a:lnR>
                    <a:lnT w="3556">
                      <a:solidFill>
                        <a:srgbClr val="000000"/>
                      </a:solidFill>
                    </a:lnT>
                    <a:lnB w="3556">
                      <a:solidFill>
                        <a:srgbClr val="000000"/>
                      </a:solidFill>
                    </a:lnB>
                    <a:noFill/>
                  </a:tcPr>
                </a:tc>
                <a:extLst>
                  <a:ext uri="{0D108BD9-81ED-4DB2-BD59-A6C34878D82A}">
                    <a16:rowId xmlns:a16="http://schemas.microsoft.com/office/drawing/2014/main" val="10001"/>
                  </a:ext>
                </a:extLst>
              </a:tr>
              <a:tr h="237951">
                <a:tc>
                  <a:txBody>
                    <a:bodyPr/>
                    <a:lstStyle/>
                    <a:p>
                      <a:pPr algn="just">
                        <a:lnSpc>
                          <a:spcPct val="160000"/>
                        </a:lnSpc>
                        <a:defRPr sz="1800"/>
                      </a:pPr>
                      <a:r>
                        <a:rPr lang="ja-JP" altLang="en-US" sz="1200" dirty="0">
                          <a:latin typeface="함초롬바탕"/>
                          <a:ea typeface="함초롬바탕"/>
                          <a:cs typeface="함초롬바탕"/>
                          <a:sym typeface="함초롬바탕"/>
                        </a:rPr>
                        <a:t>女性管理職</a:t>
                      </a:r>
                      <a:endParaRPr sz="1200" dirty="0">
                        <a:latin typeface="함초롬바탕"/>
                        <a:ea typeface="함초롬바탕"/>
                        <a:cs typeface="함초롬바탕"/>
                        <a:sym typeface="함초롬바탕"/>
                      </a:endParaRPr>
                    </a:p>
                  </a:txBody>
                  <a:tcPr marL="17907" marR="17907" marT="17907" marB="17907" anchor="ctr" horzOverflow="overflow">
                    <a:lnL w="3556">
                      <a:solidFill>
                        <a:srgbClr val="000000"/>
                      </a:solidFill>
                    </a:lnL>
                    <a:lnR w="3556">
                      <a:solidFill>
                        <a:srgbClr val="000000"/>
                      </a:solidFill>
                    </a:lnR>
                    <a:lnT w="3556">
                      <a:solidFill>
                        <a:srgbClr val="000000"/>
                      </a:solidFill>
                    </a:lnT>
                    <a:lnB w="3556">
                      <a:solidFill>
                        <a:srgbClr val="000000"/>
                      </a:solidFill>
                    </a:lnB>
                    <a:noFill/>
                  </a:tcPr>
                </a:tc>
                <a:tc>
                  <a:txBody>
                    <a:bodyPr/>
                    <a:lstStyle/>
                    <a:p>
                      <a:pPr algn="just">
                        <a:lnSpc>
                          <a:spcPct val="160000"/>
                        </a:lnSpc>
                        <a:defRPr sz="1800"/>
                      </a:pPr>
                      <a:r>
                        <a:rPr sz="1200" dirty="0">
                          <a:solidFill>
                            <a:srgbClr val="C00000"/>
                          </a:solidFill>
                          <a:latin typeface="Century" panose="02040604050505020304" pitchFamily="18" charset="0"/>
                          <a:ea typeface="궁서"/>
                          <a:cs typeface="궁서"/>
                          <a:sym typeface="궁서"/>
                        </a:rPr>
                        <a:t>4.3 %</a:t>
                      </a:r>
                    </a:p>
                  </a:txBody>
                  <a:tcPr marL="17907" marR="17907" marT="17907" marB="17907" anchor="ctr" horzOverflow="overflow">
                    <a:lnL w="3556">
                      <a:solidFill>
                        <a:srgbClr val="000000"/>
                      </a:solidFill>
                    </a:lnL>
                    <a:lnR w="3556">
                      <a:solidFill>
                        <a:srgbClr val="000000"/>
                      </a:solidFill>
                    </a:lnR>
                    <a:lnT w="3556">
                      <a:solidFill>
                        <a:srgbClr val="000000"/>
                      </a:solidFill>
                    </a:lnT>
                    <a:lnB w="3556">
                      <a:solidFill>
                        <a:srgbClr val="000000"/>
                      </a:solidFill>
                    </a:lnB>
                    <a:noFill/>
                  </a:tcPr>
                </a:tc>
                <a:tc>
                  <a:txBody>
                    <a:bodyPr/>
                    <a:lstStyle/>
                    <a:p>
                      <a:pPr algn="just">
                        <a:lnSpc>
                          <a:spcPct val="160000"/>
                        </a:lnSpc>
                        <a:defRPr sz="1800"/>
                      </a:pPr>
                      <a:r>
                        <a:rPr sz="1200" dirty="0">
                          <a:solidFill>
                            <a:srgbClr val="C00000"/>
                          </a:solidFill>
                          <a:latin typeface="Century" panose="02040604050505020304" pitchFamily="18" charset="0"/>
                          <a:ea typeface="궁서"/>
                          <a:cs typeface="궁서"/>
                          <a:sym typeface="궁서"/>
                        </a:rPr>
                        <a:t>10.1 %</a:t>
                      </a:r>
                    </a:p>
                  </a:txBody>
                  <a:tcPr marL="17907" marR="17907" marT="17907" marB="17907" anchor="ctr" horzOverflow="overflow">
                    <a:lnL w="3556">
                      <a:solidFill>
                        <a:srgbClr val="000000"/>
                      </a:solidFill>
                    </a:lnL>
                    <a:lnR w="3556">
                      <a:solidFill>
                        <a:srgbClr val="000000"/>
                      </a:solidFill>
                    </a:lnR>
                    <a:lnT w="3556">
                      <a:solidFill>
                        <a:srgbClr val="000000"/>
                      </a:solidFill>
                    </a:lnT>
                    <a:lnB w="3556">
                      <a:solidFill>
                        <a:srgbClr val="000000"/>
                      </a:solidFill>
                    </a:lnB>
                    <a:noFill/>
                  </a:tcPr>
                </a:tc>
                <a:extLst>
                  <a:ext uri="{0D108BD9-81ED-4DB2-BD59-A6C34878D82A}">
                    <a16:rowId xmlns:a16="http://schemas.microsoft.com/office/drawing/2014/main" val="10002"/>
                  </a:ext>
                </a:extLst>
              </a:tr>
              <a:tr h="237951">
                <a:tc>
                  <a:txBody>
                    <a:bodyPr/>
                    <a:lstStyle/>
                    <a:p>
                      <a:pPr algn="just">
                        <a:lnSpc>
                          <a:spcPct val="160000"/>
                        </a:lnSpc>
                        <a:defRPr sz="1800"/>
                      </a:pPr>
                      <a:r>
                        <a:rPr lang="ja-JP" altLang="en-US" sz="1200" dirty="0">
                          <a:latin typeface="함초롬바탕"/>
                          <a:ea typeface="함초롬바탕"/>
                          <a:cs typeface="함초롬바탕"/>
                          <a:sym typeface="함초롬바탕"/>
                        </a:rPr>
                        <a:t>女性役員</a:t>
                      </a:r>
                      <a:r>
                        <a:rPr sz="1200" dirty="0">
                          <a:latin typeface="함초롬바탕"/>
                          <a:ea typeface="함초롬바탕"/>
                          <a:cs typeface="함초롬바탕"/>
                          <a:sym typeface="함초롬바탕"/>
                        </a:rPr>
                        <a:t> </a:t>
                      </a:r>
                    </a:p>
                  </a:txBody>
                  <a:tcPr marL="17907" marR="17907" marT="17907" marB="17907" anchor="ctr" horzOverflow="overflow">
                    <a:lnL w="3556">
                      <a:solidFill>
                        <a:srgbClr val="000000"/>
                      </a:solidFill>
                    </a:lnL>
                    <a:lnR w="3556">
                      <a:solidFill>
                        <a:srgbClr val="000000"/>
                      </a:solidFill>
                    </a:lnR>
                    <a:lnT w="3556">
                      <a:solidFill>
                        <a:srgbClr val="000000"/>
                      </a:solidFill>
                    </a:lnT>
                    <a:lnB w="3556">
                      <a:solidFill>
                        <a:srgbClr val="000000"/>
                      </a:solidFill>
                    </a:lnB>
                    <a:noFill/>
                  </a:tcPr>
                </a:tc>
                <a:tc>
                  <a:txBody>
                    <a:bodyPr/>
                    <a:lstStyle/>
                    <a:p>
                      <a:pPr algn="just">
                        <a:lnSpc>
                          <a:spcPct val="160000"/>
                        </a:lnSpc>
                        <a:defRPr sz="1800"/>
                      </a:pPr>
                      <a:r>
                        <a:rPr sz="1200" dirty="0">
                          <a:solidFill>
                            <a:srgbClr val="C00000"/>
                          </a:solidFill>
                          <a:latin typeface="Century" panose="02040604050505020304" pitchFamily="18" charset="0"/>
                          <a:ea typeface="궁서"/>
                          <a:cs typeface="궁서"/>
                          <a:sym typeface="궁서"/>
                        </a:rPr>
                        <a:t>6.2%</a:t>
                      </a:r>
                    </a:p>
                  </a:txBody>
                  <a:tcPr marL="17907" marR="17907" marT="17907" marB="17907" anchor="ctr" horzOverflow="overflow">
                    <a:lnL w="3556">
                      <a:solidFill>
                        <a:srgbClr val="000000"/>
                      </a:solidFill>
                    </a:lnL>
                    <a:lnR w="3556">
                      <a:solidFill>
                        <a:srgbClr val="000000"/>
                      </a:solidFill>
                    </a:lnR>
                    <a:lnT w="3556">
                      <a:solidFill>
                        <a:srgbClr val="000000"/>
                      </a:solidFill>
                    </a:lnT>
                    <a:lnB w="3556">
                      <a:solidFill>
                        <a:srgbClr val="000000"/>
                      </a:solidFill>
                    </a:lnB>
                    <a:noFill/>
                  </a:tcPr>
                </a:tc>
                <a:tc>
                  <a:txBody>
                    <a:bodyPr/>
                    <a:lstStyle/>
                    <a:p>
                      <a:pPr algn="just">
                        <a:lnSpc>
                          <a:spcPct val="160000"/>
                        </a:lnSpc>
                        <a:defRPr sz="1800"/>
                      </a:pPr>
                      <a:r>
                        <a:rPr sz="1200" dirty="0">
                          <a:solidFill>
                            <a:srgbClr val="C00000"/>
                          </a:solidFill>
                          <a:latin typeface="Century" panose="02040604050505020304" pitchFamily="18" charset="0"/>
                          <a:ea typeface="궁서"/>
                          <a:cs typeface="궁서"/>
                          <a:sym typeface="궁서"/>
                        </a:rPr>
                        <a:t>5.9 %</a:t>
                      </a:r>
                    </a:p>
                  </a:txBody>
                  <a:tcPr marL="17907" marR="17907" marT="17907" marB="17907" anchor="ctr" horzOverflow="overflow">
                    <a:lnL w="3556">
                      <a:solidFill>
                        <a:srgbClr val="000000"/>
                      </a:solidFill>
                    </a:lnL>
                    <a:lnR w="3556">
                      <a:solidFill>
                        <a:srgbClr val="000000"/>
                      </a:solidFill>
                    </a:lnR>
                    <a:lnT w="3556">
                      <a:solidFill>
                        <a:srgbClr val="000000"/>
                      </a:solidFill>
                    </a:lnT>
                    <a:lnB w="3556">
                      <a:solidFill>
                        <a:srgbClr val="000000"/>
                      </a:solidFill>
                    </a:lnB>
                    <a:noFill/>
                  </a:tcPr>
                </a:tc>
                <a:extLst>
                  <a:ext uri="{0D108BD9-81ED-4DB2-BD59-A6C34878D82A}">
                    <a16:rowId xmlns:a16="http://schemas.microsoft.com/office/drawing/2014/main" val="10003"/>
                  </a:ext>
                </a:extLst>
              </a:tr>
            </a:tbl>
          </a:graphicData>
        </a:graphic>
      </p:graphicFrame>
      <p:sp>
        <p:nvSpPr>
          <p:cNvPr id="258" name="TextBox 11"/>
          <p:cNvSpPr txBox="1"/>
          <p:nvPr/>
        </p:nvSpPr>
        <p:spPr>
          <a:xfrm>
            <a:off x="4489708" y="1324368"/>
            <a:ext cx="7213525" cy="3877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lnSpc>
                <a:spcPct val="160000"/>
              </a:lnSpc>
              <a:defRPr>
                <a:latin typeface="함초롬바탕"/>
                <a:ea typeface="함초롬바탕"/>
                <a:cs typeface="함초롬바탕"/>
                <a:sym typeface="함초롬바탕"/>
              </a:defRPr>
            </a:pPr>
            <a:r>
              <a:rPr lang="ja-JP" altLang="en-US" dirty="0">
                <a:latin typeface="BIZ UDPゴシック" panose="020B0400000000000000" pitchFamily="50" charset="-128"/>
                <a:ea typeface="BIZ UDPゴシック" panose="020B0400000000000000" pitchFamily="50" charset="-128"/>
              </a:rPr>
              <a:t>事務金融連盟</a:t>
            </a:r>
            <a:r>
              <a:rPr dirty="0">
                <a:latin typeface="BIZ UDPゴシック" panose="020B0400000000000000" pitchFamily="50" charset="-128"/>
                <a:ea typeface="BIZ UDPゴシック" panose="020B0400000000000000" pitchFamily="50" charset="-128"/>
              </a:rPr>
              <a:t>51</a:t>
            </a:r>
            <a:r>
              <a:rPr lang="ja-JP" altLang="en-US" dirty="0">
                <a:latin typeface="BIZ UDPゴシック" panose="020B0400000000000000" pitchFamily="50" charset="-128"/>
                <a:ea typeface="BIZ UDPゴシック" panose="020B0400000000000000" pitchFamily="50" charset="-128"/>
              </a:rPr>
              <a:t>の加盟労組の現況</a:t>
            </a:r>
            <a:endParaRPr dirty="0">
              <a:latin typeface="BIZ UDPゴシック" panose="020B0400000000000000" pitchFamily="50" charset="-128"/>
              <a:ea typeface="BIZ UDPゴシック" panose="020B0400000000000000" pitchFamily="50" charset="-128"/>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제목 1"/>
          <p:cNvSpPr txBox="1">
            <a:spLocks noGrp="1"/>
          </p:cNvSpPr>
          <p:nvPr>
            <p:ph type="title"/>
          </p:nvPr>
        </p:nvSpPr>
        <p:spPr>
          <a:xfrm>
            <a:off x="619680" y="610040"/>
            <a:ext cx="8190602" cy="572702"/>
          </a:xfrm>
          <a:prstGeom prst="rect">
            <a:avLst/>
          </a:prstGeom>
        </p:spPr>
        <p:txBody>
          <a:bodyPr>
            <a:normAutofit/>
          </a:bodyPr>
          <a:lstStyle/>
          <a:p>
            <a:pPr defTabSz="777240">
              <a:defRPr sz="2380">
                <a:solidFill>
                  <a:srgbClr val="C00000"/>
                </a:solidFill>
              </a:defRPr>
            </a:pPr>
            <a:r>
              <a:rPr lang="ja-JP" altLang="en-US" dirty="0"/>
              <a:t>問題なのは出生率低下よりも</a:t>
            </a:r>
            <a:r>
              <a:rPr dirty="0"/>
              <a:t>20,30</a:t>
            </a:r>
            <a:r>
              <a:rPr lang="ja-JP" altLang="en-US" dirty="0"/>
              <a:t>台女性の憂うつ感</a:t>
            </a:r>
            <a:endParaRPr dirty="0"/>
          </a:p>
        </p:txBody>
      </p:sp>
      <p:sp>
        <p:nvSpPr>
          <p:cNvPr id="261" name="TextBox 3"/>
          <p:cNvSpPr txBox="1"/>
          <p:nvPr/>
        </p:nvSpPr>
        <p:spPr>
          <a:xfrm>
            <a:off x="724845" y="1182740"/>
            <a:ext cx="8146503" cy="37662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lnSpc>
                <a:spcPct val="160000"/>
              </a:lnSpc>
              <a:defRPr sz="2000">
                <a:latin typeface="함초롬바탕"/>
                <a:ea typeface="함초롬바탕"/>
                <a:cs typeface="함초롬바탕"/>
                <a:sym typeface="함초롬바탕"/>
              </a:defRPr>
            </a:pPr>
            <a:r>
              <a:rPr dirty="0">
                <a:latin typeface="BIZ UDPゴシック" panose="020B0400000000000000" pitchFamily="50" charset="-128"/>
                <a:ea typeface="BIZ UDPゴシック" panose="020B0400000000000000" pitchFamily="50" charset="-128"/>
              </a:rPr>
              <a:t>- 2020</a:t>
            </a:r>
            <a:r>
              <a:rPr lang="ja-JP" altLang="en-US" dirty="0">
                <a:latin typeface="BIZ UDPゴシック" panose="020B0400000000000000" pitchFamily="50" charset="-128"/>
                <a:ea typeface="BIZ UDPゴシック" panose="020B0400000000000000" pitchFamily="50" charset="-128"/>
              </a:rPr>
              <a:t>年上半期、</a:t>
            </a:r>
            <a:r>
              <a:rPr dirty="0">
                <a:latin typeface="BIZ UDPゴシック" panose="020B0400000000000000" pitchFamily="50" charset="-128"/>
                <a:ea typeface="BIZ UDPゴシック" panose="020B0400000000000000" pitchFamily="50" charset="-128"/>
              </a:rPr>
              <a:t>20</a:t>
            </a:r>
            <a:r>
              <a:rPr lang="ja-JP" altLang="en-US" dirty="0">
                <a:latin typeface="BIZ UDPゴシック" panose="020B0400000000000000" pitchFamily="50" charset="-128"/>
                <a:ea typeface="BIZ UDPゴシック" panose="020B0400000000000000" pitchFamily="50" charset="-128"/>
              </a:rPr>
              <a:t>台女性の自殺死亡者は</a:t>
            </a:r>
            <a:r>
              <a:rPr dirty="0">
                <a:latin typeface="BIZ UDPゴシック" panose="020B0400000000000000" pitchFamily="50" charset="-128"/>
                <a:ea typeface="BIZ UDPゴシック" panose="020B0400000000000000" pitchFamily="50" charset="-128"/>
              </a:rPr>
              <a:t>296</a:t>
            </a:r>
            <a:r>
              <a:rPr lang="ja-JP" altLang="en-US" dirty="0">
                <a:latin typeface="BIZ UDPゴシック" panose="020B0400000000000000" pitchFamily="50" charset="-128"/>
                <a:ea typeface="BIZ UDPゴシック" panose="020B0400000000000000" pitchFamily="50" charset="-128"/>
              </a:rPr>
              <a:t>人、前年比</a:t>
            </a:r>
            <a:r>
              <a:rPr lang="en-US" altLang="ja-JP" dirty="0">
                <a:latin typeface="BIZ UDPゴシック" panose="020B0400000000000000" pitchFamily="50" charset="-128"/>
                <a:ea typeface="BIZ UDPゴシック" panose="020B0400000000000000" pitchFamily="50" charset="-128"/>
              </a:rPr>
              <a:t>40</a:t>
            </a:r>
            <a:r>
              <a:rPr lang="ja-JP" altLang="en-US" dirty="0">
                <a:latin typeface="BIZ UDPゴシック" panose="020B0400000000000000" pitchFamily="50" charset="-128"/>
                <a:ea typeface="BIZ UDPゴシック" panose="020B0400000000000000" pitchFamily="50" charset="-128"/>
              </a:rPr>
              <a:t>％</a:t>
            </a:r>
            <a:endParaRPr lang="en-US" altLang="ja-JP" dirty="0">
              <a:latin typeface="BIZ UDPゴシック" panose="020B0400000000000000" pitchFamily="50" charset="-128"/>
              <a:ea typeface="BIZ UDPゴシック" panose="020B0400000000000000" pitchFamily="50" charset="-128"/>
            </a:endParaRPr>
          </a:p>
          <a:p>
            <a:pPr algn="just">
              <a:lnSpc>
                <a:spcPct val="160000"/>
              </a:lnSpc>
              <a:defRPr sz="2000">
                <a:latin typeface="함초롬바탕"/>
                <a:ea typeface="함초롬바탕"/>
                <a:cs typeface="함초롬바탕"/>
                <a:sym typeface="함초롬바탕"/>
              </a:defRPr>
            </a:pPr>
            <a:r>
              <a:rPr lang="ja-JP" altLang="en-US" dirty="0">
                <a:latin typeface="BIZ UDPゴシック" panose="020B0400000000000000" pitchFamily="50" charset="-128"/>
                <a:ea typeface="BIZ UDPゴシック" panose="020B0400000000000000" pitchFamily="50" charset="-128"/>
              </a:rPr>
              <a:t>　増加。</a:t>
            </a:r>
            <a:endParaRPr dirty="0">
              <a:latin typeface="BIZ UDPゴシック" panose="020B0400000000000000" pitchFamily="50" charset="-128"/>
              <a:ea typeface="BIZ UDPゴシック" panose="020B0400000000000000" pitchFamily="50" charset="-128"/>
            </a:endParaRPr>
          </a:p>
          <a:p>
            <a:pPr algn="just">
              <a:lnSpc>
                <a:spcPct val="160000"/>
              </a:lnSpc>
              <a:defRPr sz="2000">
                <a:latin typeface="함초롬바탕"/>
                <a:ea typeface="함초롬바탕"/>
                <a:cs typeface="함초롬바탕"/>
                <a:sym typeface="함초롬바탕"/>
              </a:defRPr>
            </a:pPr>
            <a:r>
              <a:rPr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　自殺を試みたことのある人のうち、</a:t>
            </a:r>
            <a:r>
              <a:rPr dirty="0">
                <a:latin typeface="BIZ UDPゴシック" panose="020B0400000000000000" pitchFamily="50" charset="-128"/>
                <a:ea typeface="BIZ UDPゴシック" panose="020B0400000000000000" pitchFamily="50" charset="-128"/>
              </a:rPr>
              <a:t>20</a:t>
            </a:r>
            <a:r>
              <a:rPr lang="ja-JP" altLang="en-US" dirty="0">
                <a:latin typeface="BIZ UDPゴシック" panose="020B0400000000000000" pitchFamily="50" charset="-128"/>
                <a:ea typeface="BIZ UDPゴシック" panose="020B0400000000000000" pitchFamily="50" charset="-128"/>
              </a:rPr>
              <a:t>台の女性が</a:t>
            </a:r>
            <a:r>
              <a:rPr dirty="0">
                <a:latin typeface="BIZ UDPゴシック" panose="020B0400000000000000" pitchFamily="50" charset="-128"/>
                <a:ea typeface="BIZ UDPゴシック" panose="020B0400000000000000" pitchFamily="50" charset="-128"/>
              </a:rPr>
              <a:t>32% </a:t>
            </a:r>
          </a:p>
          <a:p>
            <a:pPr algn="just">
              <a:lnSpc>
                <a:spcPct val="160000"/>
              </a:lnSpc>
              <a:defRPr sz="2400">
                <a:solidFill>
                  <a:srgbClr val="C00000"/>
                </a:solidFill>
                <a:latin typeface="함초롬바탕"/>
                <a:ea typeface="함초롬바탕"/>
                <a:cs typeface="함초롬바탕"/>
                <a:sym typeface="함초롬바탕"/>
              </a:defRPr>
            </a:pPr>
            <a:r>
              <a:rPr lang="ja-JP" altLang="en-US" dirty="0">
                <a:latin typeface="BIZ UDPゴシック" panose="020B0400000000000000" pitchFamily="50" charset="-128"/>
                <a:ea typeface="BIZ UDPゴシック" panose="020B0400000000000000" pitchFamily="50" charset="-128"/>
              </a:rPr>
              <a:t>　原因は</a:t>
            </a:r>
            <a:r>
              <a:rPr lang="ja-JP" altLang="en-US" dirty="0">
                <a:solidFill>
                  <a:srgbClr val="7030A0"/>
                </a:solidFill>
                <a:latin typeface="BIZ UDPゴシック" panose="020B0400000000000000" pitchFamily="50" charset="-128"/>
                <a:ea typeface="BIZ UDPゴシック" panose="020B0400000000000000" pitchFamily="50" charset="-128"/>
              </a:rPr>
              <a:t>女性嫌悪（ミソジニー）</a:t>
            </a:r>
            <a:endParaRPr dirty="0">
              <a:solidFill>
                <a:srgbClr val="7030A0"/>
              </a:solidFill>
              <a:latin typeface="BIZ UDPゴシック" panose="020B0400000000000000" pitchFamily="50" charset="-128"/>
              <a:ea typeface="BIZ UDPゴシック" panose="020B0400000000000000" pitchFamily="50" charset="-128"/>
            </a:endParaRPr>
          </a:p>
          <a:p>
            <a:pPr algn="just">
              <a:lnSpc>
                <a:spcPct val="160000"/>
              </a:lnSpc>
              <a:defRPr sz="2400">
                <a:solidFill>
                  <a:srgbClr val="7030A0"/>
                </a:solidFill>
                <a:latin typeface="함초롬바탕"/>
                <a:ea typeface="함초롬바탕"/>
                <a:cs typeface="함초롬바탕"/>
                <a:sym typeface="함초롬바탕"/>
              </a:defRPr>
            </a:pPr>
            <a:r>
              <a:rPr lang="ja-JP" altLang="en-US" dirty="0">
                <a:latin typeface="BIZ UDPゴシック" panose="020B0400000000000000" pitchFamily="50" charset="-128"/>
                <a:ea typeface="BIZ UDPゴシック" panose="020B0400000000000000" pitchFamily="50" charset="-128"/>
              </a:rPr>
              <a:t>　　女性の安全への脅威</a:t>
            </a:r>
            <a:r>
              <a:rPr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サイバー性暴力）</a:t>
            </a:r>
            <a:endParaRPr lang="en-US" altLang="ja-JP" dirty="0">
              <a:latin typeface="BIZ UDPゴシック" panose="020B0400000000000000" pitchFamily="50" charset="-128"/>
              <a:ea typeface="BIZ UDPゴシック" panose="020B0400000000000000" pitchFamily="50" charset="-128"/>
            </a:endParaRPr>
          </a:p>
          <a:p>
            <a:pPr algn="just">
              <a:lnSpc>
                <a:spcPct val="160000"/>
              </a:lnSpc>
              <a:defRPr sz="2400">
                <a:solidFill>
                  <a:srgbClr val="7030A0"/>
                </a:solidFill>
                <a:latin typeface="함초롬바탕"/>
                <a:ea typeface="함초롬바탕"/>
                <a:cs typeface="함초롬바탕"/>
                <a:sym typeface="함초롬바탕"/>
              </a:defRPr>
            </a:pPr>
            <a:r>
              <a:rPr lang="ja-JP" altLang="en-US" dirty="0">
                <a:latin typeface="BIZ UDPゴシック" panose="020B0400000000000000" pitchFamily="50" charset="-128"/>
                <a:ea typeface="BIZ UDPゴシック" panose="020B0400000000000000" pitchFamily="50" charset="-128"/>
              </a:rPr>
              <a:t>　　ディーセントワーク、若者や女性の雇用が不足</a:t>
            </a:r>
            <a:endParaRPr dirty="0">
              <a:latin typeface="BIZ UDPゴシック" panose="020B0400000000000000" pitchFamily="50" charset="-128"/>
              <a:ea typeface="BIZ UDPゴシック" panose="020B0400000000000000" pitchFamily="50" charset="-128"/>
            </a:endParaRPr>
          </a:p>
          <a:p>
            <a:pPr algn="just">
              <a:lnSpc>
                <a:spcPct val="160000"/>
              </a:lnSpc>
              <a:defRPr sz="2000">
                <a:latin typeface="함초롬바탕"/>
                <a:ea typeface="함초롬바탕"/>
                <a:cs typeface="함초롬바탕"/>
                <a:sym typeface="함초롬바탕"/>
              </a:defRPr>
            </a:pPr>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Google Shape;631;p53"/>
          <p:cNvSpPr/>
          <p:nvPr/>
        </p:nvSpPr>
        <p:spPr>
          <a:xfrm>
            <a:off x="1663381" y="1489456"/>
            <a:ext cx="2667688" cy="2667688"/>
          </a:xfrm>
          <a:prstGeom prst="ellipse">
            <a:avLst/>
          </a:prstGeom>
          <a:ln w="19050">
            <a:solidFill>
              <a:srgbClr val="B9B9B9"/>
            </a:solidFill>
          </a:ln>
        </p:spPr>
        <p:txBody>
          <a:bodyPr lIns="45719" rIns="45719" anchor="ctr"/>
          <a:lstStyle/>
          <a:p>
            <a:endParaRPr/>
          </a:p>
        </p:txBody>
      </p:sp>
      <p:grpSp>
        <p:nvGrpSpPr>
          <p:cNvPr id="80" name="Google Shape;656;p53"/>
          <p:cNvGrpSpPr/>
          <p:nvPr/>
        </p:nvGrpSpPr>
        <p:grpSpPr>
          <a:xfrm>
            <a:off x="2572736" y="1927881"/>
            <a:ext cx="846431" cy="846441"/>
            <a:chOff x="0" y="66"/>
            <a:chExt cx="846429" cy="846439"/>
          </a:xfrm>
        </p:grpSpPr>
        <p:sp>
          <p:nvSpPr>
            <p:cNvPr id="75" name="Google Shape;657;p53"/>
            <p:cNvSpPr/>
            <p:nvPr/>
          </p:nvSpPr>
          <p:spPr>
            <a:xfrm>
              <a:off x="325291" y="571221"/>
              <a:ext cx="187485" cy="79465"/>
            </a:xfrm>
            <a:custGeom>
              <a:avLst/>
              <a:gdLst/>
              <a:ahLst/>
              <a:cxnLst>
                <a:cxn ang="0">
                  <a:pos x="wd2" y="hd2"/>
                </a:cxn>
                <a:cxn ang="5400000">
                  <a:pos x="wd2" y="hd2"/>
                </a:cxn>
                <a:cxn ang="10800000">
                  <a:pos x="wd2" y="hd2"/>
                </a:cxn>
                <a:cxn ang="16200000">
                  <a:pos x="wd2" y="hd2"/>
                </a:cxn>
              </a:cxnLst>
              <a:rect l="0" t="0" r="r" b="b"/>
              <a:pathLst>
                <a:path w="21013" h="21600" extrusionOk="0">
                  <a:moveTo>
                    <a:pt x="2672" y="0"/>
                  </a:moveTo>
                  <a:cubicBezTo>
                    <a:pt x="1994" y="0"/>
                    <a:pt x="1353" y="708"/>
                    <a:pt x="884" y="2144"/>
                  </a:cubicBezTo>
                  <a:cubicBezTo>
                    <a:pt x="-294" y="4996"/>
                    <a:pt x="-294" y="9011"/>
                    <a:pt x="884" y="11300"/>
                  </a:cubicBezTo>
                  <a:cubicBezTo>
                    <a:pt x="3463" y="17585"/>
                    <a:pt x="6988" y="21600"/>
                    <a:pt x="10506" y="21600"/>
                  </a:cubicBezTo>
                  <a:cubicBezTo>
                    <a:pt x="14263" y="21600"/>
                    <a:pt x="17788" y="17585"/>
                    <a:pt x="20136" y="11300"/>
                  </a:cubicBezTo>
                  <a:cubicBezTo>
                    <a:pt x="21306" y="8429"/>
                    <a:pt x="21306" y="4433"/>
                    <a:pt x="20136" y="2144"/>
                  </a:cubicBezTo>
                  <a:cubicBezTo>
                    <a:pt x="19786" y="999"/>
                    <a:pt x="19137" y="418"/>
                    <a:pt x="18436" y="418"/>
                  </a:cubicBezTo>
                  <a:cubicBezTo>
                    <a:pt x="17728" y="418"/>
                    <a:pt x="16968" y="999"/>
                    <a:pt x="16379" y="2144"/>
                  </a:cubicBezTo>
                  <a:cubicBezTo>
                    <a:pt x="14971" y="5577"/>
                    <a:pt x="12623" y="7866"/>
                    <a:pt x="10506" y="7866"/>
                  </a:cubicBezTo>
                  <a:cubicBezTo>
                    <a:pt x="8158" y="7866"/>
                    <a:pt x="6049" y="5577"/>
                    <a:pt x="4640" y="2144"/>
                  </a:cubicBezTo>
                  <a:cubicBezTo>
                    <a:pt x="4051" y="708"/>
                    <a:pt x="3343" y="0"/>
                    <a:pt x="2672" y="0"/>
                  </a:cubicBezTo>
                  <a:close/>
                </a:path>
              </a:pathLst>
            </a:custGeom>
            <a:solidFill>
              <a:srgbClr val="000000"/>
            </a:solidFill>
            <a:ln w="12700" cap="flat">
              <a:noFill/>
              <a:miter lim="400000"/>
            </a:ln>
            <a:effectLst/>
          </p:spPr>
          <p:txBody>
            <a:bodyPr wrap="square" lIns="45719" tIns="45719" rIns="45719" bIns="45719" numCol="1" anchor="ctr">
              <a:noAutofit/>
            </a:bodyPr>
            <a:lstStyle/>
            <a:p>
              <a:endParaRPr/>
            </a:p>
          </p:txBody>
        </p:sp>
        <p:sp>
          <p:nvSpPr>
            <p:cNvPr id="76" name="Google Shape;658;p53"/>
            <p:cNvSpPr/>
            <p:nvPr/>
          </p:nvSpPr>
          <p:spPr>
            <a:xfrm>
              <a:off x="297527" y="402200"/>
              <a:ext cx="46086" cy="48455"/>
            </a:xfrm>
            <a:custGeom>
              <a:avLst/>
              <a:gdLst/>
              <a:ahLst/>
              <a:cxnLst>
                <a:cxn ang="0">
                  <a:pos x="wd2" y="hd2"/>
                </a:cxn>
                <a:cxn ang="5400000">
                  <a:pos x="wd2" y="hd2"/>
                </a:cxn>
                <a:cxn ang="10800000">
                  <a:pos x="wd2" y="hd2"/>
                </a:cxn>
                <a:cxn ang="16200000">
                  <a:pos x="wd2" y="hd2"/>
                </a:cxn>
              </a:cxnLst>
              <a:rect l="0" t="0" r="r" b="b"/>
              <a:pathLst>
                <a:path w="21600" h="21600" extrusionOk="0">
                  <a:moveTo>
                    <a:pt x="10816" y="0"/>
                  </a:moveTo>
                  <a:cubicBezTo>
                    <a:pt x="4894" y="0"/>
                    <a:pt x="0" y="4707"/>
                    <a:pt x="0" y="10338"/>
                  </a:cubicBezTo>
                  <a:cubicBezTo>
                    <a:pt x="0" y="15969"/>
                    <a:pt x="4894" y="21600"/>
                    <a:pt x="10816" y="21600"/>
                  </a:cubicBezTo>
                  <a:cubicBezTo>
                    <a:pt x="16706" y="21600"/>
                    <a:pt x="21600" y="15969"/>
                    <a:pt x="21600" y="10338"/>
                  </a:cubicBezTo>
                  <a:cubicBezTo>
                    <a:pt x="21600" y="4707"/>
                    <a:pt x="16706" y="0"/>
                    <a:pt x="10816" y="0"/>
                  </a:cubicBezTo>
                  <a:close/>
                </a:path>
              </a:pathLst>
            </a:custGeom>
            <a:solidFill>
              <a:srgbClr val="000000"/>
            </a:solidFill>
            <a:ln w="12700" cap="flat">
              <a:noFill/>
              <a:miter lim="400000"/>
            </a:ln>
            <a:effectLst/>
          </p:spPr>
          <p:txBody>
            <a:bodyPr wrap="square" lIns="45719" tIns="45719" rIns="45719" bIns="45719" numCol="1" anchor="ctr">
              <a:noAutofit/>
            </a:bodyPr>
            <a:lstStyle/>
            <a:p>
              <a:endParaRPr/>
            </a:p>
          </p:txBody>
        </p:sp>
        <p:sp>
          <p:nvSpPr>
            <p:cNvPr id="77" name="Google Shape;659;p53"/>
            <p:cNvSpPr/>
            <p:nvPr/>
          </p:nvSpPr>
          <p:spPr>
            <a:xfrm>
              <a:off x="494437" y="402200"/>
              <a:ext cx="48215" cy="48455"/>
            </a:xfrm>
            <a:custGeom>
              <a:avLst/>
              <a:gdLst/>
              <a:ahLst/>
              <a:cxnLst>
                <a:cxn ang="0">
                  <a:pos x="wd2" y="hd2"/>
                </a:cxn>
                <a:cxn ang="5400000">
                  <a:pos x="wd2" y="hd2"/>
                </a:cxn>
                <a:cxn ang="10800000">
                  <a:pos x="wd2" y="hd2"/>
                </a:cxn>
                <a:cxn ang="16200000">
                  <a:pos x="wd2" y="hd2"/>
                </a:cxn>
              </a:cxnLst>
              <a:rect l="0" t="0" r="r" b="b"/>
              <a:pathLst>
                <a:path w="21600" h="21600" extrusionOk="0">
                  <a:moveTo>
                    <a:pt x="11262" y="0"/>
                  </a:moveTo>
                  <a:cubicBezTo>
                    <a:pt x="5631" y="0"/>
                    <a:pt x="0" y="4707"/>
                    <a:pt x="0" y="10338"/>
                  </a:cubicBezTo>
                  <a:cubicBezTo>
                    <a:pt x="0" y="15969"/>
                    <a:pt x="5631" y="21600"/>
                    <a:pt x="11262" y="21600"/>
                  </a:cubicBezTo>
                  <a:cubicBezTo>
                    <a:pt x="16922" y="21600"/>
                    <a:pt x="21600" y="15969"/>
                    <a:pt x="21600" y="10338"/>
                  </a:cubicBezTo>
                  <a:cubicBezTo>
                    <a:pt x="21600" y="4707"/>
                    <a:pt x="16922" y="0"/>
                    <a:pt x="11262" y="0"/>
                  </a:cubicBezTo>
                  <a:close/>
                </a:path>
              </a:pathLst>
            </a:custGeom>
            <a:solidFill>
              <a:srgbClr val="000000"/>
            </a:solidFill>
            <a:ln w="12700" cap="flat">
              <a:noFill/>
              <a:miter lim="400000"/>
            </a:ln>
            <a:effectLst/>
          </p:spPr>
          <p:txBody>
            <a:bodyPr wrap="square" lIns="45719" tIns="45719" rIns="45719" bIns="45719" numCol="1" anchor="ctr">
              <a:noAutofit/>
            </a:bodyPr>
            <a:lstStyle/>
            <a:p>
              <a:endParaRPr/>
            </a:p>
          </p:txBody>
        </p:sp>
        <p:sp>
          <p:nvSpPr>
            <p:cNvPr id="78" name="Google Shape;660;p53"/>
            <p:cNvSpPr/>
            <p:nvPr/>
          </p:nvSpPr>
          <p:spPr>
            <a:xfrm>
              <a:off x="-1" y="66"/>
              <a:ext cx="846431" cy="846440"/>
            </a:xfrm>
            <a:custGeom>
              <a:avLst/>
              <a:gdLst/>
              <a:ahLst/>
              <a:cxnLst>
                <a:cxn ang="0">
                  <a:pos x="wd2" y="hd2"/>
                </a:cxn>
                <a:cxn ang="5400000">
                  <a:pos x="wd2" y="hd2"/>
                </a:cxn>
                <a:cxn ang="10800000">
                  <a:pos x="wd2" y="hd2"/>
                </a:cxn>
                <a:cxn ang="16200000">
                  <a:pos x="wd2" y="hd2"/>
                </a:cxn>
              </a:cxnLst>
              <a:rect l="0" t="0" r="r" b="b"/>
              <a:pathLst>
                <a:path w="21600" h="21600" extrusionOk="0">
                  <a:moveTo>
                    <a:pt x="10747" y="1289"/>
                  </a:moveTo>
                  <a:cubicBezTo>
                    <a:pt x="14917" y="1289"/>
                    <a:pt x="18552" y="4567"/>
                    <a:pt x="18981" y="8705"/>
                  </a:cubicBezTo>
                  <a:cubicBezTo>
                    <a:pt x="18981" y="8920"/>
                    <a:pt x="19141" y="9135"/>
                    <a:pt x="19302" y="9187"/>
                  </a:cubicBezTo>
                  <a:cubicBezTo>
                    <a:pt x="19944" y="9510"/>
                    <a:pt x="20317" y="10209"/>
                    <a:pt x="20317" y="10854"/>
                  </a:cubicBezTo>
                  <a:cubicBezTo>
                    <a:pt x="20317" y="11391"/>
                    <a:pt x="20051" y="12036"/>
                    <a:pt x="19676" y="12358"/>
                  </a:cubicBezTo>
                  <a:cubicBezTo>
                    <a:pt x="19248" y="12573"/>
                    <a:pt x="19248" y="13003"/>
                    <a:pt x="19569" y="13272"/>
                  </a:cubicBezTo>
                  <a:cubicBezTo>
                    <a:pt x="19996" y="13702"/>
                    <a:pt x="20264" y="14185"/>
                    <a:pt x="20264" y="14722"/>
                  </a:cubicBezTo>
                  <a:cubicBezTo>
                    <a:pt x="20264" y="15259"/>
                    <a:pt x="20051" y="15796"/>
                    <a:pt x="19569" y="16119"/>
                  </a:cubicBezTo>
                  <a:cubicBezTo>
                    <a:pt x="19302" y="16388"/>
                    <a:pt x="19302" y="16763"/>
                    <a:pt x="19569" y="17033"/>
                  </a:cubicBezTo>
                  <a:cubicBezTo>
                    <a:pt x="19996" y="17462"/>
                    <a:pt x="20264" y="17947"/>
                    <a:pt x="20264" y="18484"/>
                  </a:cubicBezTo>
                  <a:cubicBezTo>
                    <a:pt x="20264" y="19504"/>
                    <a:pt x="19409" y="20364"/>
                    <a:pt x="18393" y="20364"/>
                  </a:cubicBezTo>
                  <a:lnTo>
                    <a:pt x="3102" y="20364"/>
                  </a:lnTo>
                  <a:cubicBezTo>
                    <a:pt x="2031" y="20364"/>
                    <a:pt x="1230" y="19451"/>
                    <a:pt x="1230" y="18484"/>
                  </a:cubicBezTo>
                  <a:cubicBezTo>
                    <a:pt x="1230" y="17892"/>
                    <a:pt x="1390" y="17408"/>
                    <a:pt x="1872" y="17033"/>
                  </a:cubicBezTo>
                  <a:cubicBezTo>
                    <a:pt x="2138" y="16763"/>
                    <a:pt x="2138" y="16388"/>
                    <a:pt x="1872" y="16119"/>
                  </a:cubicBezTo>
                  <a:cubicBezTo>
                    <a:pt x="1497" y="15689"/>
                    <a:pt x="1230" y="15206"/>
                    <a:pt x="1230" y="14722"/>
                  </a:cubicBezTo>
                  <a:cubicBezTo>
                    <a:pt x="1230" y="14185"/>
                    <a:pt x="1390" y="13647"/>
                    <a:pt x="1872" y="13272"/>
                  </a:cubicBezTo>
                  <a:cubicBezTo>
                    <a:pt x="2138" y="13003"/>
                    <a:pt x="2138" y="12627"/>
                    <a:pt x="1872" y="12358"/>
                  </a:cubicBezTo>
                  <a:cubicBezTo>
                    <a:pt x="1497" y="12036"/>
                    <a:pt x="1230" y="11391"/>
                    <a:pt x="1230" y="10854"/>
                  </a:cubicBezTo>
                  <a:cubicBezTo>
                    <a:pt x="1230" y="10209"/>
                    <a:pt x="1604" y="9510"/>
                    <a:pt x="2193" y="9187"/>
                  </a:cubicBezTo>
                  <a:cubicBezTo>
                    <a:pt x="2406" y="9135"/>
                    <a:pt x="2566" y="8920"/>
                    <a:pt x="2566" y="8705"/>
                  </a:cubicBezTo>
                  <a:cubicBezTo>
                    <a:pt x="2995" y="4567"/>
                    <a:pt x="6630" y="1289"/>
                    <a:pt x="10747" y="1289"/>
                  </a:cubicBezTo>
                  <a:close/>
                  <a:moveTo>
                    <a:pt x="10747" y="0"/>
                  </a:moveTo>
                  <a:cubicBezTo>
                    <a:pt x="5935" y="0"/>
                    <a:pt x="1924" y="3600"/>
                    <a:pt x="1337" y="8275"/>
                  </a:cubicBezTo>
                  <a:cubicBezTo>
                    <a:pt x="482" y="8865"/>
                    <a:pt x="0" y="9779"/>
                    <a:pt x="0" y="10854"/>
                  </a:cubicBezTo>
                  <a:cubicBezTo>
                    <a:pt x="0" y="11551"/>
                    <a:pt x="268" y="12305"/>
                    <a:pt x="696" y="12842"/>
                  </a:cubicBezTo>
                  <a:cubicBezTo>
                    <a:pt x="268" y="13380"/>
                    <a:pt x="0" y="14024"/>
                    <a:pt x="0" y="14722"/>
                  </a:cubicBezTo>
                  <a:cubicBezTo>
                    <a:pt x="0" y="15366"/>
                    <a:pt x="214" y="16066"/>
                    <a:pt x="696" y="16603"/>
                  </a:cubicBezTo>
                  <a:cubicBezTo>
                    <a:pt x="268" y="17140"/>
                    <a:pt x="0" y="17785"/>
                    <a:pt x="0" y="18484"/>
                  </a:cubicBezTo>
                  <a:cubicBezTo>
                    <a:pt x="0" y="20203"/>
                    <a:pt x="1390" y="21600"/>
                    <a:pt x="3155" y="21600"/>
                  </a:cubicBezTo>
                  <a:lnTo>
                    <a:pt x="18445" y="21600"/>
                  </a:lnTo>
                  <a:cubicBezTo>
                    <a:pt x="20210" y="21600"/>
                    <a:pt x="21600" y="20203"/>
                    <a:pt x="21600" y="18484"/>
                  </a:cubicBezTo>
                  <a:cubicBezTo>
                    <a:pt x="21600" y="17785"/>
                    <a:pt x="21386" y="17140"/>
                    <a:pt x="20906" y="16603"/>
                  </a:cubicBezTo>
                  <a:cubicBezTo>
                    <a:pt x="21334" y="16066"/>
                    <a:pt x="21600" y="15366"/>
                    <a:pt x="21600" y="14722"/>
                  </a:cubicBezTo>
                  <a:cubicBezTo>
                    <a:pt x="21440" y="14024"/>
                    <a:pt x="21279" y="13380"/>
                    <a:pt x="20852" y="12842"/>
                  </a:cubicBezTo>
                  <a:cubicBezTo>
                    <a:pt x="21279" y="12305"/>
                    <a:pt x="21547" y="11551"/>
                    <a:pt x="21547" y="10854"/>
                  </a:cubicBezTo>
                  <a:cubicBezTo>
                    <a:pt x="21547" y="9887"/>
                    <a:pt x="21013" y="8865"/>
                    <a:pt x="20210" y="8275"/>
                  </a:cubicBezTo>
                  <a:cubicBezTo>
                    <a:pt x="19516" y="3600"/>
                    <a:pt x="15506" y="0"/>
                    <a:pt x="10747" y="0"/>
                  </a:cubicBezTo>
                  <a:close/>
                </a:path>
              </a:pathLst>
            </a:custGeom>
            <a:solidFill>
              <a:srgbClr val="000000"/>
            </a:solidFill>
            <a:ln w="12700" cap="flat">
              <a:noFill/>
              <a:miter lim="400000"/>
            </a:ln>
            <a:effectLst/>
          </p:spPr>
          <p:txBody>
            <a:bodyPr wrap="square" lIns="45719" tIns="45719" rIns="45719" bIns="45719" numCol="1" anchor="ctr">
              <a:noAutofit/>
            </a:bodyPr>
            <a:lstStyle/>
            <a:p>
              <a:endParaRPr/>
            </a:p>
          </p:txBody>
        </p:sp>
        <p:sp>
          <p:nvSpPr>
            <p:cNvPr id="79" name="Google Shape;661;p53"/>
            <p:cNvSpPr/>
            <p:nvPr/>
          </p:nvSpPr>
          <p:spPr>
            <a:xfrm>
              <a:off x="146702" y="149572"/>
              <a:ext cx="544713" cy="602165"/>
            </a:xfrm>
            <a:custGeom>
              <a:avLst/>
              <a:gdLst/>
              <a:ahLst/>
              <a:cxnLst>
                <a:cxn ang="0">
                  <a:pos x="wd2" y="hd2"/>
                </a:cxn>
                <a:cxn ang="5400000">
                  <a:pos x="wd2" y="hd2"/>
                </a:cxn>
                <a:cxn ang="10800000">
                  <a:pos x="wd2" y="hd2"/>
                </a:cxn>
                <a:cxn ang="16200000">
                  <a:pos x="wd2" y="hd2"/>
                </a:cxn>
              </a:cxnLst>
              <a:rect l="0" t="0" r="r" b="b"/>
              <a:pathLst>
                <a:path w="21600" h="21600" extrusionOk="0">
                  <a:moveTo>
                    <a:pt x="10883" y="3474"/>
                  </a:moveTo>
                  <a:cubicBezTo>
                    <a:pt x="11629" y="4833"/>
                    <a:pt x="12711" y="5967"/>
                    <a:pt x="13955" y="6796"/>
                  </a:cubicBezTo>
                  <a:cubicBezTo>
                    <a:pt x="15619" y="8005"/>
                    <a:pt x="17695" y="8686"/>
                    <a:pt x="19773" y="8837"/>
                  </a:cubicBezTo>
                  <a:cubicBezTo>
                    <a:pt x="19773" y="9139"/>
                    <a:pt x="19854" y="9515"/>
                    <a:pt x="19854" y="9817"/>
                  </a:cubicBezTo>
                  <a:lnTo>
                    <a:pt x="19854" y="13519"/>
                  </a:lnTo>
                  <a:lnTo>
                    <a:pt x="19606" y="13519"/>
                  </a:lnTo>
                  <a:cubicBezTo>
                    <a:pt x="19606" y="16992"/>
                    <a:pt x="16532" y="19713"/>
                    <a:pt x="12792" y="19713"/>
                  </a:cubicBezTo>
                  <a:lnTo>
                    <a:pt x="8805" y="19713"/>
                  </a:lnTo>
                  <a:cubicBezTo>
                    <a:pt x="4984" y="19713"/>
                    <a:pt x="1994" y="16918"/>
                    <a:pt x="1994" y="13519"/>
                  </a:cubicBezTo>
                  <a:lnTo>
                    <a:pt x="1994" y="9817"/>
                  </a:lnTo>
                  <a:cubicBezTo>
                    <a:pt x="1994" y="9515"/>
                    <a:pt x="1994" y="9139"/>
                    <a:pt x="2075" y="8837"/>
                  </a:cubicBezTo>
                  <a:cubicBezTo>
                    <a:pt x="4153" y="8686"/>
                    <a:pt x="6229" y="8005"/>
                    <a:pt x="7893" y="6796"/>
                  </a:cubicBezTo>
                  <a:cubicBezTo>
                    <a:pt x="9137" y="5816"/>
                    <a:pt x="10219" y="4682"/>
                    <a:pt x="10883" y="3474"/>
                  </a:cubicBezTo>
                  <a:close/>
                  <a:moveTo>
                    <a:pt x="10799" y="0"/>
                  </a:moveTo>
                  <a:cubicBezTo>
                    <a:pt x="10385" y="0"/>
                    <a:pt x="9968" y="302"/>
                    <a:pt x="9886" y="678"/>
                  </a:cubicBezTo>
                  <a:lnTo>
                    <a:pt x="9802" y="1057"/>
                  </a:lnTo>
                  <a:cubicBezTo>
                    <a:pt x="8723" y="4608"/>
                    <a:pt x="5232" y="7175"/>
                    <a:pt x="1163" y="7175"/>
                  </a:cubicBezTo>
                  <a:cubicBezTo>
                    <a:pt x="665" y="7175"/>
                    <a:pt x="332" y="7477"/>
                    <a:pt x="248" y="7930"/>
                  </a:cubicBezTo>
                  <a:cubicBezTo>
                    <a:pt x="82" y="8609"/>
                    <a:pt x="0" y="9290"/>
                    <a:pt x="0" y="9894"/>
                  </a:cubicBezTo>
                  <a:lnTo>
                    <a:pt x="0" y="13595"/>
                  </a:lnTo>
                  <a:cubicBezTo>
                    <a:pt x="0" y="18050"/>
                    <a:pt x="3987" y="21600"/>
                    <a:pt x="8805" y="21600"/>
                  </a:cubicBezTo>
                  <a:lnTo>
                    <a:pt x="12792" y="21600"/>
                  </a:lnTo>
                  <a:cubicBezTo>
                    <a:pt x="17695" y="21600"/>
                    <a:pt x="21600" y="18050"/>
                    <a:pt x="21600" y="13595"/>
                  </a:cubicBezTo>
                  <a:lnTo>
                    <a:pt x="21600" y="9894"/>
                  </a:lnTo>
                  <a:cubicBezTo>
                    <a:pt x="21600" y="9213"/>
                    <a:pt x="21516" y="8609"/>
                    <a:pt x="21434" y="7930"/>
                  </a:cubicBezTo>
                  <a:cubicBezTo>
                    <a:pt x="21268" y="7477"/>
                    <a:pt x="20851" y="7175"/>
                    <a:pt x="20437" y="7175"/>
                  </a:cubicBezTo>
                  <a:cubicBezTo>
                    <a:pt x="16450" y="7175"/>
                    <a:pt x="12877" y="4608"/>
                    <a:pt x="11880" y="1057"/>
                  </a:cubicBezTo>
                  <a:lnTo>
                    <a:pt x="11714" y="678"/>
                  </a:lnTo>
                  <a:cubicBezTo>
                    <a:pt x="11629" y="302"/>
                    <a:pt x="11215" y="0"/>
                    <a:pt x="10799" y="0"/>
                  </a:cubicBezTo>
                  <a:close/>
                </a:path>
              </a:pathLst>
            </a:custGeom>
            <a:solidFill>
              <a:srgbClr val="000000"/>
            </a:solidFill>
            <a:ln w="12700" cap="flat">
              <a:noFill/>
              <a:miter lim="400000"/>
            </a:ln>
            <a:effectLst/>
          </p:spPr>
          <p:txBody>
            <a:bodyPr wrap="square" lIns="45719" tIns="45719" rIns="45719" bIns="45719" numCol="1" anchor="ctr">
              <a:noAutofit/>
            </a:bodyPr>
            <a:lstStyle/>
            <a:p>
              <a:endParaRPr/>
            </a:p>
          </p:txBody>
        </p:sp>
      </p:grpSp>
      <p:sp>
        <p:nvSpPr>
          <p:cNvPr id="81" name="Google Shape;665;p53"/>
          <p:cNvSpPr/>
          <p:nvPr/>
        </p:nvSpPr>
        <p:spPr>
          <a:xfrm>
            <a:off x="2995984" y="1490056"/>
            <a:ext cx="1332005" cy="21463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001"/>
                  <a:pt x="21600" y="13405"/>
                </a:cubicBezTo>
                <a:cubicBezTo>
                  <a:pt x="21600" y="16371"/>
                  <a:pt x="20015" y="19253"/>
                  <a:pt x="17093" y="21600"/>
                </a:cubicBezTo>
              </a:path>
            </a:pathLst>
          </a:custGeom>
          <a:ln w="19050">
            <a:solidFill>
              <a:srgbClr val="7030A0"/>
            </a:solidFill>
          </a:ln>
        </p:spPr>
        <p:txBody>
          <a:bodyPr lIns="45719" rIns="45719" anchor="ctr"/>
          <a:lstStyle/>
          <a:p>
            <a:endParaRPr/>
          </a:p>
        </p:txBody>
      </p:sp>
      <p:sp>
        <p:nvSpPr>
          <p:cNvPr id="82" name="Google Shape;295;p33"/>
          <p:cNvSpPr txBox="1"/>
          <p:nvPr/>
        </p:nvSpPr>
        <p:spPr>
          <a:xfrm>
            <a:off x="604684" y="574917"/>
            <a:ext cx="7333499" cy="6155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p>
            <a:pPr>
              <a:defRPr sz="2800" b="1">
                <a:latin typeface="Sandoll 삼립호빵체 Basic"/>
                <a:ea typeface="Sandoll 삼립호빵체 Basic"/>
                <a:cs typeface="Sandoll 삼립호빵체 Basic"/>
                <a:sym typeface="Sandoll 삼립호빵체 Basic"/>
              </a:defRPr>
            </a:pPr>
            <a:r>
              <a:rPr lang="ja-JP" altLang="en-US" dirty="0"/>
              <a:t>民主労総の組合員</a:t>
            </a:r>
            <a:r>
              <a:rPr dirty="0"/>
              <a:t>1,035,162</a:t>
            </a:r>
            <a:r>
              <a:rPr lang="ja-JP" altLang="en-US" dirty="0"/>
              <a:t>人のうち</a:t>
            </a:r>
            <a:endParaRPr dirty="0"/>
          </a:p>
        </p:txBody>
      </p:sp>
      <p:sp>
        <p:nvSpPr>
          <p:cNvPr id="83" name="Google Shape;295;p33"/>
          <p:cNvSpPr txBox="1"/>
          <p:nvPr/>
        </p:nvSpPr>
        <p:spPr>
          <a:xfrm>
            <a:off x="2072630" y="2764121"/>
            <a:ext cx="1838265" cy="11541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p>
            <a:pPr algn="ctr">
              <a:defRPr sz="2000" b="1">
                <a:latin typeface="Sandoll 삼립호빵체 Basic"/>
                <a:ea typeface="Sandoll 삼립호빵체 Basic"/>
                <a:cs typeface="Sandoll 삼립호빵체 Basic"/>
                <a:sym typeface="Sandoll 삼립호빵체 Basic"/>
              </a:defRPr>
            </a:pPr>
            <a:r>
              <a:rPr lang="ja-JP" altLang="en-US" dirty="0"/>
              <a:t>女性組合員</a:t>
            </a:r>
            <a:endParaRPr dirty="0"/>
          </a:p>
          <a:p>
            <a:pPr algn="ctr">
              <a:defRPr sz="2800" b="1">
                <a:latin typeface="Sandoll 삼립호빵체 Outline"/>
                <a:ea typeface="Sandoll 삼립호빵체 Outline"/>
                <a:cs typeface="Sandoll 삼립호빵체 Outline"/>
                <a:sym typeface="Sandoll 삼립호빵체 Outline"/>
              </a:defRPr>
            </a:pPr>
            <a:r>
              <a:rPr dirty="0"/>
              <a:t>36%</a:t>
            </a:r>
            <a:endParaRPr dirty="0">
              <a:latin typeface="Roboto"/>
              <a:ea typeface="Roboto"/>
              <a:cs typeface="Roboto"/>
              <a:sym typeface="Roboto"/>
            </a:endParaRPr>
          </a:p>
          <a:p>
            <a:pPr algn="ctr">
              <a:defRPr sz="1500" b="1">
                <a:latin typeface="Sandoll 삼립호빵체 Basic"/>
                <a:ea typeface="Sandoll 삼립호빵체 Basic"/>
                <a:cs typeface="Sandoll 삼립호빵체 Basic"/>
                <a:sym typeface="Sandoll 삼립호빵체 Basic"/>
              </a:defRPr>
            </a:pPr>
            <a:r>
              <a:rPr dirty="0"/>
              <a:t>370,291</a:t>
            </a:r>
            <a:r>
              <a:rPr lang="ja-JP" altLang="en-US" dirty="0"/>
              <a:t>人</a:t>
            </a:r>
            <a:endParaRPr dirty="0"/>
          </a:p>
        </p:txBody>
      </p:sp>
      <p:sp>
        <p:nvSpPr>
          <p:cNvPr id="84" name="Google Shape;631;p53"/>
          <p:cNvSpPr/>
          <p:nvPr/>
        </p:nvSpPr>
        <p:spPr>
          <a:xfrm>
            <a:off x="4889131" y="1486377"/>
            <a:ext cx="2667689" cy="2667688"/>
          </a:xfrm>
          <a:prstGeom prst="ellipse">
            <a:avLst/>
          </a:prstGeom>
          <a:ln w="19050">
            <a:solidFill>
              <a:srgbClr val="B9B9B9"/>
            </a:solidFill>
          </a:ln>
        </p:spPr>
        <p:txBody>
          <a:bodyPr lIns="45719" rIns="45719" anchor="ctr"/>
          <a:lstStyle/>
          <a:p>
            <a:endParaRPr/>
          </a:p>
        </p:txBody>
      </p:sp>
      <p:sp>
        <p:nvSpPr>
          <p:cNvPr id="85" name="Google Shape;665;p53"/>
          <p:cNvSpPr/>
          <p:nvPr/>
        </p:nvSpPr>
        <p:spPr>
          <a:xfrm>
            <a:off x="6221734" y="1486976"/>
            <a:ext cx="1332005" cy="17730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265"/>
                  <a:pt x="21600" y="16227"/>
                </a:cubicBezTo>
                <a:cubicBezTo>
                  <a:pt x="21600" y="18057"/>
                  <a:pt x="21188" y="19874"/>
                  <a:pt x="20382" y="21600"/>
                </a:cubicBezTo>
              </a:path>
            </a:pathLst>
          </a:custGeom>
          <a:ln w="19050">
            <a:solidFill>
              <a:srgbClr val="7030A0"/>
            </a:solidFill>
          </a:ln>
        </p:spPr>
        <p:txBody>
          <a:bodyPr lIns="45719" rIns="45719" anchor="ctr"/>
          <a:lstStyle/>
          <a:p>
            <a:endParaRPr/>
          </a:p>
        </p:txBody>
      </p:sp>
      <p:sp>
        <p:nvSpPr>
          <p:cNvPr id="86" name="Google Shape;295;p33"/>
          <p:cNvSpPr txBox="1"/>
          <p:nvPr/>
        </p:nvSpPr>
        <p:spPr>
          <a:xfrm>
            <a:off x="5353236" y="2760302"/>
            <a:ext cx="1838265" cy="11541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p>
            <a:pPr algn="ctr">
              <a:defRPr sz="2000" b="1">
                <a:latin typeface="Sandoll 삼립호빵체 Basic"/>
                <a:ea typeface="Sandoll 삼립호빵체 Basic"/>
                <a:cs typeface="Sandoll 삼립호빵체 Basic"/>
                <a:sym typeface="Sandoll 삼립호빵체 Basic"/>
              </a:defRPr>
            </a:pPr>
            <a:r>
              <a:rPr lang="ja-JP" altLang="en-US" dirty="0"/>
              <a:t>非正規労働者</a:t>
            </a:r>
            <a:endParaRPr dirty="0"/>
          </a:p>
          <a:p>
            <a:pPr algn="ctr">
              <a:defRPr sz="2800" b="1">
                <a:latin typeface="Sandoll 삼립호빵체 Outline"/>
                <a:ea typeface="Sandoll 삼립호빵체 Outline"/>
                <a:cs typeface="Sandoll 삼립호빵체 Outline"/>
                <a:sym typeface="Sandoll 삼립호빵체 Outline"/>
              </a:defRPr>
            </a:pPr>
            <a:r>
              <a:rPr dirty="0"/>
              <a:t>30%</a:t>
            </a:r>
            <a:endParaRPr dirty="0">
              <a:latin typeface="Roboto"/>
              <a:ea typeface="Roboto"/>
              <a:cs typeface="Roboto"/>
              <a:sym typeface="Roboto"/>
            </a:endParaRPr>
          </a:p>
          <a:p>
            <a:pPr algn="ctr">
              <a:defRPr sz="1500" b="1">
                <a:latin typeface="Sandoll 삼립호빵체 Basic"/>
                <a:ea typeface="Sandoll 삼립호빵체 Basic"/>
                <a:cs typeface="Sandoll 삼립호빵체 Basic"/>
                <a:sym typeface="Sandoll 삼립호빵체 Basic"/>
              </a:defRPr>
            </a:pPr>
            <a:r>
              <a:rPr dirty="0"/>
              <a:t>314,816</a:t>
            </a:r>
            <a:r>
              <a:rPr lang="ja-JP" altLang="en-US" dirty="0"/>
              <a:t>人</a:t>
            </a:r>
            <a:endParaRPr dirty="0"/>
          </a:p>
        </p:txBody>
      </p:sp>
      <p:grpSp>
        <p:nvGrpSpPr>
          <p:cNvPr id="91" name="Google Shape;10417;p83"/>
          <p:cNvGrpSpPr/>
          <p:nvPr/>
        </p:nvGrpSpPr>
        <p:grpSpPr>
          <a:xfrm>
            <a:off x="5800737" y="1928068"/>
            <a:ext cx="841288" cy="843108"/>
            <a:chOff x="0" y="0"/>
            <a:chExt cx="841287" cy="843106"/>
          </a:xfrm>
        </p:grpSpPr>
        <p:sp>
          <p:nvSpPr>
            <p:cNvPr id="87" name="Google Shape;10418;p83"/>
            <p:cNvSpPr/>
            <p:nvPr/>
          </p:nvSpPr>
          <p:spPr>
            <a:xfrm>
              <a:off x="0" y="0"/>
              <a:ext cx="841288" cy="843107"/>
            </a:xfrm>
            <a:custGeom>
              <a:avLst/>
              <a:gdLst/>
              <a:ahLst/>
              <a:cxnLst>
                <a:cxn ang="0">
                  <a:pos x="wd2" y="hd2"/>
                </a:cxn>
                <a:cxn ang="5400000">
                  <a:pos x="wd2" y="hd2"/>
                </a:cxn>
                <a:cxn ang="10800000">
                  <a:pos x="wd2" y="hd2"/>
                </a:cxn>
                <a:cxn ang="16200000">
                  <a:pos x="wd2" y="hd2"/>
                </a:cxn>
              </a:cxnLst>
              <a:rect l="0" t="0" r="r" b="b"/>
              <a:pathLst>
                <a:path w="21501" h="21600" extrusionOk="0">
                  <a:moveTo>
                    <a:pt x="7787" y="2406"/>
                  </a:moveTo>
                  <a:cubicBezTo>
                    <a:pt x="7840" y="2888"/>
                    <a:pt x="8001" y="3262"/>
                    <a:pt x="8107" y="3744"/>
                  </a:cubicBezTo>
                  <a:cubicBezTo>
                    <a:pt x="6240" y="5027"/>
                    <a:pt x="5067" y="7219"/>
                    <a:pt x="5067" y="9571"/>
                  </a:cubicBezTo>
                  <a:lnTo>
                    <a:pt x="5067" y="10159"/>
                  </a:lnTo>
                  <a:cubicBezTo>
                    <a:pt x="4586" y="10159"/>
                    <a:pt x="4160" y="10320"/>
                    <a:pt x="3787" y="10479"/>
                  </a:cubicBezTo>
                  <a:lnTo>
                    <a:pt x="3787" y="9517"/>
                  </a:lnTo>
                  <a:cubicBezTo>
                    <a:pt x="3787" y="6578"/>
                    <a:pt x="5387" y="3903"/>
                    <a:pt x="7787" y="2406"/>
                  </a:cubicBezTo>
                  <a:close/>
                  <a:moveTo>
                    <a:pt x="12054" y="1285"/>
                  </a:moveTo>
                  <a:cubicBezTo>
                    <a:pt x="16587" y="1285"/>
                    <a:pt x="20320" y="4972"/>
                    <a:pt x="20320" y="9571"/>
                  </a:cubicBezTo>
                  <a:lnTo>
                    <a:pt x="20320" y="10586"/>
                  </a:lnTo>
                  <a:cubicBezTo>
                    <a:pt x="19894" y="10372"/>
                    <a:pt x="19521" y="10213"/>
                    <a:pt x="19040" y="10213"/>
                  </a:cubicBezTo>
                  <a:lnTo>
                    <a:pt x="18455" y="10213"/>
                  </a:lnTo>
                  <a:cubicBezTo>
                    <a:pt x="13708" y="10213"/>
                    <a:pt x="9653" y="6630"/>
                    <a:pt x="9013" y="1872"/>
                  </a:cubicBezTo>
                  <a:cubicBezTo>
                    <a:pt x="9921" y="1498"/>
                    <a:pt x="10987" y="1285"/>
                    <a:pt x="12054" y="1285"/>
                  </a:cubicBezTo>
                  <a:close/>
                  <a:moveTo>
                    <a:pt x="5067" y="11441"/>
                  </a:moveTo>
                  <a:lnTo>
                    <a:pt x="5067" y="13955"/>
                  </a:lnTo>
                  <a:cubicBezTo>
                    <a:pt x="4427" y="13955"/>
                    <a:pt x="3787" y="13527"/>
                    <a:pt x="3787" y="12619"/>
                  </a:cubicBezTo>
                  <a:cubicBezTo>
                    <a:pt x="3840" y="11978"/>
                    <a:pt x="4373" y="11441"/>
                    <a:pt x="5067" y="11441"/>
                  </a:cubicBezTo>
                  <a:close/>
                  <a:moveTo>
                    <a:pt x="19040" y="11441"/>
                  </a:moveTo>
                  <a:cubicBezTo>
                    <a:pt x="19734" y="11441"/>
                    <a:pt x="20320" y="11978"/>
                    <a:pt x="20320" y="12726"/>
                  </a:cubicBezTo>
                  <a:cubicBezTo>
                    <a:pt x="20320" y="13420"/>
                    <a:pt x="19734" y="13955"/>
                    <a:pt x="19040" y="13955"/>
                  </a:cubicBezTo>
                  <a:lnTo>
                    <a:pt x="19040" y="11441"/>
                  </a:lnTo>
                  <a:close/>
                  <a:moveTo>
                    <a:pt x="3093" y="14330"/>
                  </a:moveTo>
                  <a:cubicBezTo>
                    <a:pt x="3574" y="14917"/>
                    <a:pt x="4320" y="15238"/>
                    <a:pt x="5119" y="15238"/>
                  </a:cubicBezTo>
                  <a:cubicBezTo>
                    <a:pt x="5226" y="16682"/>
                    <a:pt x="5866" y="18126"/>
                    <a:pt x="6828" y="19195"/>
                  </a:cubicBezTo>
                  <a:cubicBezTo>
                    <a:pt x="6188" y="19944"/>
                    <a:pt x="5387" y="20317"/>
                    <a:pt x="4427" y="20317"/>
                  </a:cubicBezTo>
                  <a:cubicBezTo>
                    <a:pt x="2721" y="20317"/>
                    <a:pt x="1334" y="18927"/>
                    <a:pt x="1334" y="17162"/>
                  </a:cubicBezTo>
                  <a:cubicBezTo>
                    <a:pt x="1334" y="15986"/>
                    <a:pt x="2026" y="14864"/>
                    <a:pt x="3093" y="14330"/>
                  </a:cubicBezTo>
                  <a:close/>
                  <a:moveTo>
                    <a:pt x="8534" y="5027"/>
                  </a:moveTo>
                  <a:cubicBezTo>
                    <a:pt x="10134" y="8609"/>
                    <a:pt x="13653" y="11228"/>
                    <a:pt x="17708" y="11496"/>
                  </a:cubicBezTo>
                  <a:lnTo>
                    <a:pt x="17708" y="14703"/>
                  </a:lnTo>
                  <a:cubicBezTo>
                    <a:pt x="17760" y="17805"/>
                    <a:pt x="15201" y="20317"/>
                    <a:pt x="12054" y="20317"/>
                  </a:cubicBezTo>
                  <a:cubicBezTo>
                    <a:pt x="8906" y="20317"/>
                    <a:pt x="6294" y="17751"/>
                    <a:pt x="6294" y="14651"/>
                  </a:cubicBezTo>
                  <a:lnTo>
                    <a:pt x="6294" y="9571"/>
                  </a:lnTo>
                  <a:cubicBezTo>
                    <a:pt x="6294" y="7806"/>
                    <a:pt x="7200" y="6096"/>
                    <a:pt x="8534" y="5027"/>
                  </a:cubicBezTo>
                  <a:close/>
                  <a:moveTo>
                    <a:pt x="12054" y="0"/>
                  </a:moveTo>
                  <a:cubicBezTo>
                    <a:pt x="9440" y="0"/>
                    <a:pt x="7093" y="1071"/>
                    <a:pt x="5333" y="2834"/>
                  </a:cubicBezTo>
                  <a:cubicBezTo>
                    <a:pt x="3520" y="4599"/>
                    <a:pt x="2507" y="7005"/>
                    <a:pt x="2507" y="9571"/>
                  </a:cubicBezTo>
                  <a:lnTo>
                    <a:pt x="2507" y="13154"/>
                  </a:lnTo>
                  <a:cubicBezTo>
                    <a:pt x="960" y="13902"/>
                    <a:pt x="0" y="15452"/>
                    <a:pt x="0" y="17162"/>
                  </a:cubicBezTo>
                  <a:cubicBezTo>
                    <a:pt x="0" y="19676"/>
                    <a:pt x="1974" y="21600"/>
                    <a:pt x="4373" y="21600"/>
                  </a:cubicBezTo>
                  <a:cubicBezTo>
                    <a:pt x="5653" y="21600"/>
                    <a:pt x="6828" y="21065"/>
                    <a:pt x="7733" y="20103"/>
                  </a:cubicBezTo>
                  <a:cubicBezTo>
                    <a:pt x="8906" y="21065"/>
                    <a:pt x="10454" y="21600"/>
                    <a:pt x="12054" y="21600"/>
                  </a:cubicBezTo>
                  <a:cubicBezTo>
                    <a:pt x="13921" y="21600"/>
                    <a:pt x="15627" y="20852"/>
                    <a:pt x="16961" y="19516"/>
                  </a:cubicBezTo>
                  <a:cubicBezTo>
                    <a:pt x="18187" y="18393"/>
                    <a:pt x="18827" y="16841"/>
                    <a:pt x="18988" y="15238"/>
                  </a:cubicBezTo>
                  <a:cubicBezTo>
                    <a:pt x="20374" y="15238"/>
                    <a:pt x="21493" y="14116"/>
                    <a:pt x="21493" y="12726"/>
                  </a:cubicBezTo>
                  <a:lnTo>
                    <a:pt x="21493" y="9571"/>
                  </a:lnTo>
                  <a:cubicBezTo>
                    <a:pt x="21600" y="7005"/>
                    <a:pt x="20588" y="4599"/>
                    <a:pt x="18775" y="2834"/>
                  </a:cubicBezTo>
                  <a:cubicBezTo>
                    <a:pt x="16961" y="1017"/>
                    <a:pt x="14561" y="0"/>
                    <a:pt x="12054" y="0"/>
                  </a:cubicBezTo>
                  <a:close/>
                </a:path>
              </a:pathLst>
            </a:custGeom>
            <a:solidFill>
              <a:srgbClr val="000000"/>
            </a:solidFill>
            <a:ln w="12700" cap="flat">
              <a:noFill/>
              <a:miter lim="400000"/>
            </a:ln>
            <a:effectLst/>
          </p:spPr>
          <p:txBody>
            <a:bodyPr wrap="square" lIns="45719" tIns="45719" rIns="45719" bIns="45719" numCol="1" anchor="ctr">
              <a:noAutofit/>
            </a:bodyPr>
            <a:lstStyle/>
            <a:p>
              <a:endParaRPr/>
            </a:p>
          </p:txBody>
        </p:sp>
        <p:sp>
          <p:nvSpPr>
            <p:cNvPr id="88" name="Google Shape;10419;p83"/>
            <p:cNvSpPr/>
            <p:nvPr/>
          </p:nvSpPr>
          <p:spPr>
            <a:xfrm>
              <a:off x="348490" y="448711"/>
              <a:ext cx="48025" cy="48026"/>
            </a:xfrm>
            <a:custGeom>
              <a:avLst/>
              <a:gdLst/>
              <a:ahLst/>
              <a:cxnLst>
                <a:cxn ang="0">
                  <a:pos x="wd2" y="hd2"/>
                </a:cxn>
                <a:cxn ang="5400000">
                  <a:pos x="wd2" y="hd2"/>
                </a:cxn>
                <a:cxn ang="10800000">
                  <a:pos x="wd2" y="hd2"/>
                </a:cxn>
                <a:cxn ang="16200000">
                  <a:pos x="wd2" y="hd2"/>
                </a:cxn>
              </a:cxnLst>
              <a:rect l="0" t="0" r="r" b="b"/>
              <a:pathLst>
                <a:path w="21600" h="21600" extrusionOk="0">
                  <a:moveTo>
                    <a:pt x="10338" y="0"/>
                  </a:moveTo>
                  <a:cubicBezTo>
                    <a:pt x="4707" y="0"/>
                    <a:pt x="0" y="4678"/>
                    <a:pt x="0" y="10338"/>
                  </a:cubicBezTo>
                  <a:cubicBezTo>
                    <a:pt x="0" y="16893"/>
                    <a:pt x="4707" y="21600"/>
                    <a:pt x="10338" y="21600"/>
                  </a:cubicBezTo>
                  <a:cubicBezTo>
                    <a:pt x="16893" y="21600"/>
                    <a:pt x="21600" y="16893"/>
                    <a:pt x="21600" y="10338"/>
                  </a:cubicBezTo>
                  <a:cubicBezTo>
                    <a:pt x="21600" y="4678"/>
                    <a:pt x="16893" y="0"/>
                    <a:pt x="10338" y="0"/>
                  </a:cubicBezTo>
                  <a:close/>
                </a:path>
              </a:pathLst>
            </a:custGeom>
            <a:solidFill>
              <a:srgbClr val="000000"/>
            </a:solidFill>
            <a:ln w="12700" cap="flat">
              <a:noFill/>
              <a:miter lim="400000"/>
            </a:ln>
            <a:effectLst/>
          </p:spPr>
          <p:txBody>
            <a:bodyPr wrap="square" lIns="45719" tIns="45719" rIns="45719" bIns="45719" numCol="1" anchor="ctr">
              <a:noAutofit/>
            </a:bodyPr>
            <a:lstStyle/>
            <a:p>
              <a:endParaRPr/>
            </a:p>
          </p:txBody>
        </p:sp>
        <p:sp>
          <p:nvSpPr>
            <p:cNvPr id="89" name="Google Shape;10420;p83"/>
            <p:cNvSpPr/>
            <p:nvPr/>
          </p:nvSpPr>
          <p:spPr>
            <a:xfrm>
              <a:off x="546747" y="448711"/>
              <a:ext cx="48026" cy="48026"/>
            </a:xfrm>
            <a:custGeom>
              <a:avLst/>
              <a:gdLst/>
              <a:ahLst/>
              <a:cxnLst>
                <a:cxn ang="0">
                  <a:pos x="wd2" y="hd2"/>
                </a:cxn>
                <a:cxn ang="5400000">
                  <a:pos x="wd2" y="hd2"/>
                </a:cxn>
                <a:cxn ang="10800000">
                  <a:pos x="wd2" y="hd2"/>
                </a:cxn>
                <a:cxn ang="16200000">
                  <a:pos x="wd2" y="hd2"/>
                </a:cxn>
              </a:cxnLst>
              <a:rect l="0" t="0" r="r" b="b"/>
              <a:pathLst>
                <a:path w="21600" h="21600" extrusionOk="0">
                  <a:moveTo>
                    <a:pt x="10338" y="0"/>
                  </a:moveTo>
                  <a:cubicBezTo>
                    <a:pt x="4707" y="0"/>
                    <a:pt x="0" y="4678"/>
                    <a:pt x="0" y="10338"/>
                  </a:cubicBezTo>
                  <a:cubicBezTo>
                    <a:pt x="0" y="15969"/>
                    <a:pt x="4707" y="21600"/>
                    <a:pt x="10338" y="21600"/>
                  </a:cubicBezTo>
                  <a:cubicBezTo>
                    <a:pt x="16893" y="21600"/>
                    <a:pt x="21600" y="15969"/>
                    <a:pt x="21600" y="10338"/>
                  </a:cubicBezTo>
                  <a:cubicBezTo>
                    <a:pt x="21600" y="4678"/>
                    <a:pt x="16893" y="0"/>
                    <a:pt x="10338" y="0"/>
                  </a:cubicBezTo>
                  <a:close/>
                </a:path>
              </a:pathLst>
            </a:custGeom>
            <a:solidFill>
              <a:srgbClr val="000000"/>
            </a:solidFill>
            <a:ln w="12700" cap="flat">
              <a:noFill/>
              <a:miter lim="400000"/>
            </a:ln>
            <a:effectLst/>
          </p:spPr>
          <p:txBody>
            <a:bodyPr wrap="square" lIns="45719" tIns="45719" rIns="45719" bIns="45719" numCol="1" anchor="ctr">
              <a:noAutofit/>
            </a:bodyPr>
            <a:lstStyle/>
            <a:p>
              <a:endParaRPr/>
            </a:p>
          </p:txBody>
        </p:sp>
        <p:sp>
          <p:nvSpPr>
            <p:cNvPr id="90" name="Google Shape;10421;p83"/>
            <p:cNvSpPr/>
            <p:nvPr/>
          </p:nvSpPr>
          <p:spPr>
            <a:xfrm>
              <a:off x="378248" y="616167"/>
              <a:ext cx="186766" cy="78827"/>
            </a:xfrm>
            <a:custGeom>
              <a:avLst/>
              <a:gdLst/>
              <a:ahLst/>
              <a:cxnLst>
                <a:cxn ang="0">
                  <a:pos x="wd2" y="hd2"/>
                </a:cxn>
                <a:cxn ang="5400000">
                  <a:pos x="wd2" y="hd2"/>
                </a:cxn>
                <a:cxn ang="10800000">
                  <a:pos x="wd2" y="hd2"/>
                </a:cxn>
                <a:cxn ang="16200000">
                  <a:pos x="wd2" y="hd2"/>
                </a:cxn>
              </a:cxnLst>
              <a:rect l="0" t="0" r="r" b="b"/>
              <a:pathLst>
                <a:path w="21015" h="21600" extrusionOk="0">
                  <a:moveTo>
                    <a:pt x="2584" y="0"/>
                  </a:moveTo>
                  <a:cubicBezTo>
                    <a:pt x="1876" y="0"/>
                    <a:pt x="1235" y="726"/>
                    <a:pt x="877" y="2142"/>
                  </a:cubicBezTo>
                  <a:cubicBezTo>
                    <a:pt x="-293" y="5010"/>
                    <a:pt x="-293" y="9003"/>
                    <a:pt x="877" y="11290"/>
                  </a:cubicBezTo>
                  <a:cubicBezTo>
                    <a:pt x="3464" y="17589"/>
                    <a:pt x="6982" y="21600"/>
                    <a:pt x="10507" y="21600"/>
                  </a:cubicBezTo>
                  <a:cubicBezTo>
                    <a:pt x="14032" y="21600"/>
                    <a:pt x="17789" y="17589"/>
                    <a:pt x="20137" y="11290"/>
                  </a:cubicBezTo>
                  <a:cubicBezTo>
                    <a:pt x="21307" y="8440"/>
                    <a:pt x="21307" y="4429"/>
                    <a:pt x="20137" y="2142"/>
                  </a:cubicBezTo>
                  <a:cubicBezTo>
                    <a:pt x="19667" y="726"/>
                    <a:pt x="19019" y="0"/>
                    <a:pt x="18348" y="0"/>
                  </a:cubicBezTo>
                  <a:cubicBezTo>
                    <a:pt x="17670" y="0"/>
                    <a:pt x="16962" y="726"/>
                    <a:pt x="16380" y="2142"/>
                  </a:cubicBezTo>
                  <a:cubicBezTo>
                    <a:pt x="14972" y="5572"/>
                    <a:pt x="12624" y="7859"/>
                    <a:pt x="10507" y="7859"/>
                  </a:cubicBezTo>
                  <a:cubicBezTo>
                    <a:pt x="8398" y="7859"/>
                    <a:pt x="6042" y="5572"/>
                    <a:pt x="4634" y="2142"/>
                  </a:cubicBezTo>
                  <a:cubicBezTo>
                    <a:pt x="4052" y="726"/>
                    <a:pt x="3285" y="0"/>
                    <a:pt x="2584" y="0"/>
                  </a:cubicBezTo>
                  <a:close/>
                </a:path>
              </a:pathLst>
            </a:custGeom>
            <a:solidFill>
              <a:srgbClr val="000000"/>
            </a:solidFill>
            <a:ln w="12700" cap="flat">
              <a:noFill/>
              <a:miter lim="400000"/>
            </a:ln>
            <a:effectLst/>
          </p:spPr>
          <p:txBody>
            <a:bodyPr wrap="square" lIns="45719" tIns="45719" rIns="45719" bIns="45719" numCol="1" anchor="ctr">
              <a:noAutofit/>
            </a:bodyPr>
            <a:lstStyle/>
            <a:p>
              <a:endParaRPr/>
            </a:p>
          </p:txBody>
        </p:sp>
      </p:grpSp>
      <p:sp>
        <p:nvSpPr>
          <p:cNvPr id="92" name="직사각형 2"/>
          <p:cNvSpPr txBox="1"/>
          <p:nvPr/>
        </p:nvSpPr>
        <p:spPr>
          <a:xfrm>
            <a:off x="793597" y="4341100"/>
            <a:ext cx="7699772"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defRPr>
                <a:latin typeface="Sandoll 삼립호빵체 Basic"/>
                <a:ea typeface="Sandoll 삼립호빵체 Basic"/>
                <a:cs typeface="Sandoll 삼립호빵체 Basic"/>
                <a:sym typeface="Sandoll 삼립호빵체 Basic"/>
              </a:defRPr>
            </a:pPr>
            <a:r>
              <a:rPr dirty="0"/>
              <a:t>  </a:t>
            </a:r>
            <a:r>
              <a:rPr lang="ja-JP" altLang="en-US" b="1" dirty="0"/>
              <a:t>民主労総傘下</a:t>
            </a:r>
            <a:r>
              <a:rPr b="1" dirty="0"/>
              <a:t>16</a:t>
            </a:r>
            <a:r>
              <a:rPr lang="ja-JP" altLang="en-US" b="1" dirty="0"/>
              <a:t>の産別加盟組織と</a:t>
            </a:r>
            <a:r>
              <a:rPr b="1" dirty="0"/>
              <a:t>16</a:t>
            </a:r>
            <a:r>
              <a:rPr lang="ja-JP" altLang="en-US" b="1" dirty="0"/>
              <a:t>の地域本部の女性委員会、ジェンダー平等委員会が参加し</a:t>
            </a:r>
            <a:endParaRPr b="1" dirty="0"/>
          </a:p>
          <a:p>
            <a:pPr algn="ctr">
              <a:defRPr>
                <a:latin typeface="Sandoll 삼립호빵체 Basic"/>
                <a:ea typeface="Sandoll 삼립호빵체 Basic"/>
                <a:cs typeface="Sandoll 삼립호빵체 Basic"/>
                <a:sym typeface="Sandoll 삼립호빵체 Basic"/>
              </a:defRPr>
            </a:pPr>
            <a:r>
              <a:rPr lang="ja-JP" altLang="en-US" b="1" dirty="0"/>
              <a:t>全加盟組織のうち、半分程度が参加している。</a:t>
            </a:r>
            <a:endParaRPr b="1"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제목 1"/>
          <p:cNvSpPr txBox="1">
            <a:spLocks noGrp="1"/>
          </p:cNvSpPr>
          <p:nvPr>
            <p:ph type="title"/>
          </p:nvPr>
        </p:nvSpPr>
        <p:spPr>
          <a:xfrm>
            <a:off x="619680" y="610040"/>
            <a:ext cx="8190602" cy="572702"/>
          </a:xfrm>
          <a:prstGeom prst="rect">
            <a:avLst/>
          </a:prstGeom>
        </p:spPr>
        <p:txBody>
          <a:bodyPr>
            <a:noAutofit/>
          </a:bodyPr>
          <a:lstStyle/>
          <a:p>
            <a:pPr defTabSz="365760">
              <a:defRPr sz="1120">
                <a:latin typeface="HY헤드라인M"/>
                <a:ea typeface="HY헤드라인M"/>
                <a:cs typeface="HY헤드라인M"/>
                <a:sym typeface="HY헤드라인M"/>
              </a:defRPr>
            </a:pPr>
            <a:r>
              <a:rPr lang="ja-JP" altLang="en-US" sz="2400" dirty="0">
                <a:latin typeface="BIZ UDPゴシック" panose="020B0400000000000000" pitchFamily="50" charset="-128"/>
                <a:ea typeface="BIZ UDPゴシック" panose="020B0400000000000000" pitchFamily="50" charset="-128"/>
              </a:rPr>
              <a:t>コロナ</a:t>
            </a:r>
            <a:r>
              <a:rPr sz="2400" dirty="0">
                <a:latin typeface="BIZ UDPゴシック" panose="020B0400000000000000" pitchFamily="50" charset="-128"/>
                <a:ea typeface="BIZ UDPゴシック" panose="020B0400000000000000" pitchFamily="50" charset="-128"/>
              </a:rPr>
              <a:t>19</a:t>
            </a:r>
            <a:r>
              <a:rPr lang="ja-JP" altLang="en-US" sz="2400" dirty="0">
                <a:latin typeface="BIZ UDPゴシック" panose="020B0400000000000000" pitchFamily="50" charset="-128"/>
                <a:ea typeface="BIZ UDPゴシック" panose="020B0400000000000000" pitchFamily="50" charset="-128"/>
              </a:rPr>
              <a:t>感染症</a:t>
            </a:r>
            <a:r>
              <a:rPr sz="2400" dirty="0">
                <a:latin typeface="BIZ UDPゴシック" panose="020B0400000000000000" pitchFamily="50" charset="-128"/>
                <a:ea typeface="BIZ UDPゴシック" panose="020B0400000000000000" pitchFamily="50" charset="-128"/>
              </a:rPr>
              <a:t> – </a:t>
            </a:r>
            <a:r>
              <a:rPr lang="ja-JP" altLang="en-US" sz="2400" dirty="0">
                <a:solidFill>
                  <a:srgbClr val="C00000"/>
                </a:solidFill>
                <a:latin typeface="BIZ UDPゴシック" panose="020B0400000000000000" pitchFamily="50" charset="-128"/>
                <a:ea typeface="BIZ UDPゴシック" panose="020B0400000000000000" pitchFamily="50" charset="-128"/>
              </a:rPr>
              <a:t>女性は飢え死にするか、過労死するか、</a:t>
            </a:r>
            <a:br>
              <a:rPr lang="en-US" altLang="ja-JP" sz="2400" dirty="0">
                <a:solidFill>
                  <a:srgbClr val="C00000"/>
                </a:solidFill>
                <a:latin typeface="BIZ UDPゴシック" panose="020B0400000000000000" pitchFamily="50" charset="-128"/>
                <a:ea typeface="BIZ UDPゴシック" panose="020B0400000000000000" pitchFamily="50" charset="-128"/>
              </a:rPr>
            </a:br>
            <a:r>
              <a:rPr lang="ja-JP" altLang="en-US" sz="2400" dirty="0">
                <a:solidFill>
                  <a:srgbClr val="C00000"/>
                </a:solidFill>
                <a:latin typeface="BIZ UDPゴシック" panose="020B0400000000000000" pitchFamily="50" charset="-128"/>
                <a:ea typeface="BIZ UDPゴシック" panose="020B0400000000000000" pitchFamily="50" charset="-128"/>
              </a:rPr>
              <a:t>　　　　　　　</a:t>
            </a:r>
            <a:r>
              <a:rPr sz="2400" dirty="0">
                <a:solidFill>
                  <a:srgbClr val="C00000"/>
                </a:solidFill>
                <a:latin typeface="BIZ UDPゴシック" panose="020B0400000000000000" pitchFamily="50" charset="-128"/>
                <a:ea typeface="BIZ UDPゴシック" panose="020B0400000000000000" pitchFamily="50" charset="-128"/>
              </a:rPr>
              <a:t>           </a:t>
            </a:r>
            <a:r>
              <a:rPr lang="ja-JP" altLang="en-US" sz="2400" dirty="0">
                <a:solidFill>
                  <a:srgbClr val="C00000"/>
                </a:solidFill>
                <a:latin typeface="BIZ UDPゴシック" panose="020B0400000000000000" pitchFamily="50" charset="-128"/>
                <a:ea typeface="BIZ UDPゴシック" panose="020B0400000000000000" pitchFamily="50" charset="-128"/>
              </a:rPr>
              <a:t>感染して死ぬのか</a:t>
            </a:r>
            <a:r>
              <a:rPr sz="2400" dirty="0">
                <a:solidFill>
                  <a:srgbClr val="C00000"/>
                </a:solidFill>
                <a:latin typeface="BIZ UDPゴシック" panose="020B0400000000000000" pitchFamily="50" charset="-128"/>
                <a:ea typeface="BIZ UDPゴシック" panose="020B0400000000000000" pitchFamily="50" charset="-128"/>
              </a:rPr>
              <a:t> </a:t>
            </a:r>
            <a:br>
              <a:rPr sz="2400" dirty="0">
                <a:solidFill>
                  <a:srgbClr val="C00000"/>
                </a:solidFill>
              </a:rPr>
            </a:br>
            <a:r>
              <a:rPr sz="2400" dirty="0"/>
              <a:t>        </a:t>
            </a:r>
          </a:p>
        </p:txBody>
      </p:sp>
      <p:sp>
        <p:nvSpPr>
          <p:cNvPr id="264" name="TextBox 3"/>
          <p:cNvSpPr txBox="1"/>
          <p:nvPr/>
        </p:nvSpPr>
        <p:spPr>
          <a:xfrm>
            <a:off x="922188" y="1486927"/>
            <a:ext cx="7143669" cy="35271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lnSpc>
                <a:spcPct val="160000"/>
              </a:lnSpc>
              <a:defRPr sz="1600" b="1">
                <a:solidFill>
                  <a:srgbClr val="002060"/>
                </a:solidFill>
                <a:latin typeface="함초롬바탕"/>
                <a:ea typeface="함초롬바탕"/>
                <a:cs typeface="함초롬바탕"/>
                <a:sym typeface="함초롬바탕"/>
              </a:defRPr>
            </a:pPr>
            <a:r>
              <a:rPr lang="ja-JP" altLang="en-US" sz="1800" dirty="0">
                <a:latin typeface="BIZ UDPゴシック" panose="020B0400000000000000" pitchFamily="50" charset="-128"/>
                <a:ea typeface="BIZ UDPゴシック" panose="020B0400000000000000" pitchFamily="50" charset="-128"/>
              </a:rPr>
              <a:t>性別賃金の格差</a:t>
            </a:r>
            <a:r>
              <a:rPr sz="1800" dirty="0">
                <a:latin typeface="BIZ UDPゴシック" panose="020B0400000000000000" pitchFamily="50" charset="-128"/>
                <a:ea typeface="BIZ UDPゴシック" panose="020B0400000000000000" pitchFamily="50" charset="-128"/>
              </a:rPr>
              <a:t> </a:t>
            </a:r>
          </a:p>
          <a:p>
            <a:pPr algn="just">
              <a:lnSpc>
                <a:spcPct val="160000"/>
              </a:lnSpc>
              <a:defRPr sz="1600" b="1">
                <a:solidFill>
                  <a:srgbClr val="002060"/>
                </a:solidFill>
                <a:latin typeface="함초롬바탕"/>
                <a:ea typeface="함초롬바탕"/>
                <a:cs typeface="함초롬바탕"/>
                <a:sym typeface="함초롬바탕"/>
              </a:defRPr>
            </a:pPr>
            <a:r>
              <a:rPr lang="ja-JP" altLang="en-US" sz="1800" dirty="0">
                <a:latin typeface="BIZ UDPゴシック" panose="020B0400000000000000" pitchFamily="50" charset="-128"/>
                <a:ea typeface="BIZ UDPゴシック" panose="020B0400000000000000" pitchFamily="50" charset="-128"/>
              </a:rPr>
              <a:t>性別化した職場と女性の雇用への低評価</a:t>
            </a:r>
            <a:endParaRPr sz="1800" dirty="0">
              <a:latin typeface="BIZ UDPゴシック" panose="020B0400000000000000" pitchFamily="50" charset="-128"/>
              <a:ea typeface="BIZ UDPゴシック" panose="020B0400000000000000" pitchFamily="50" charset="-128"/>
            </a:endParaRPr>
          </a:p>
          <a:p>
            <a:pPr algn="just">
              <a:lnSpc>
                <a:spcPct val="160000"/>
              </a:lnSpc>
              <a:defRPr sz="1600" b="1">
                <a:solidFill>
                  <a:srgbClr val="002060"/>
                </a:solidFill>
                <a:latin typeface="함초롬바탕"/>
                <a:ea typeface="함초롬바탕"/>
                <a:cs typeface="함초롬바탕"/>
                <a:sym typeface="함초롬바탕"/>
              </a:defRPr>
            </a:pPr>
            <a:r>
              <a:rPr lang="ja-JP" altLang="en-US" sz="1800" dirty="0">
                <a:latin typeface="BIZ UDPゴシック" panose="020B0400000000000000" pitchFamily="50" charset="-128"/>
                <a:ea typeface="BIZ UDPゴシック" panose="020B0400000000000000" pitchFamily="50" charset="-128"/>
              </a:rPr>
              <a:t>女性の職場への低賃金化</a:t>
            </a:r>
            <a:endParaRPr lang="en-US" altLang="ja-JP" sz="1800" dirty="0">
              <a:latin typeface="BIZ UDPゴシック" panose="020B0400000000000000" pitchFamily="50" charset="-128"/>
              <a:ea typeface="BIZ UDPゴシック" panose="020B0400000000000000" pitchFamily="50" charset="-128"/>
            </a:endParaRPr>
          </a:p>
          <a:p>
            <a:pPr algn="just">
              <a:lnSpc>
                <a:spcPct val="160000"/>
              </a:lnSpc>
              <a:defRPr sz="1600" b="1">
                <a:solidFill>
                  <a:srgbClr val="002060"/>
                </a:solidFill>
                <a:latin typeface="함초롬바탕"/>
                <a:ea typeface="함초롬바탕"/>
                <a:cs typeface="함초롬바탕"/>
                <a:sym typeface="함초롬바탕"/>
              </a:defRPr>
            </a:pPr>
            <a:r>
              <a:rPr lang="ja-JP" altLang="en-US" sz="1800" dirty="0">
                <a:latin typeface="BIZ UDPゴシック" panose="020B0400000000000000" pitchFamily="50" charset="-128"/>
                <a:ea typeface="BIZ UDPゴシック" panose="020B0400000000000000" pitchFamily="50" charset="-128"/>
              </a:rPr>
              <a:t>女性労働の非可視化</a:t>
            </a:r>
            <a:endParaRPr sz="1800" dirty="0">
              <a:latin typeface="BIZ UDPゴシック" panose="020B0400000000000000" pitchFamily="50" charset="-128"/>
              <a:ea typeface="BIZ UDPゴシック" panose="020B0400000000000000" pitchFamily="50" charset="-128"/>
            </a:endParaRPr>
          </a:p>
          <a:p>
            <a:pPr algn="just">
              <a:defRPr sz="1800">
                <a:solidFill>
                  <a:srgbClr val="C00000"/>
                </a:solidFill>
                <a:latin typeface="함초롬바탕"/>
                <a:ea typeface="함초롬바탕"/>
                <a:cs typeface="함초롬바탕"/>
                <a:sym typeface="함초롬바탕"/>
              </a:defRPr>
            </a:pPr>
            <a:r>
              <a:rPr dirty="0">
                <a:latin typeface="BIZ UDPゴシック" panose="020B0400000000000000" pitchFamily="50" charset="-128"/>
                <a:ea typeface="BIZ UDPゴシック" panose="020B0400000000000000" pitchFamily="50" charset="-128"/>
              </a:rPr>
              <a:t> * </a:t>
            </a:r>
            <a:r>
              <a:rPr lang="ja-JP" altLang="en-US" dirty="0">
                <a:latin typeface="BIZ UDPゴシック" panose="020B0400000000000000" pitchFamily="50" charset="-128"/>
                <a:ea typeface="BIZ UDPゴシック" panose="020B0400000000000000" pitchFamily="50" charset="-128"/>
              </a:rPr>
              <a:t>職場の縮小</a:t>
            </a:r>
            <a:r>
              <a:rPr dirty="0">
                <a:latin typeface="BIZ UDPゴシック" panose="020B0400000000000000" pitchFamily="50" charset="-128"/>
                <a:ea typeface="BIZ UDPゴシック" panose="020B0400000000000000" pitchFamily="50" charset="-128"/>
              </a:rPr>
              <a:t> </a:t>
            </a:r>
          </a:p>
          <a:p>
            <a:pPr algn="just">
              <a:defRPr sz="1800">
                <a:solidFill>
                  <a:srgbClr val="C00000"/>
                </a:solidFill>
                <a:latin typeface="함초롬바탕"/>
                <a:ea typeface="함초롬바탕"/>
                <a:cs typeface="함초롬바탕"/>
                <a:sym typeface="함초롬바탕"/>
              </a:defRPr>
            </a:pPr>
            <a:r>
              <a:rPr lang="ja-JP" altLang="en-US" dirty="0">
                <a:latin typeface="BIZ UDPゴシック" panose="020B0400000000000000" pitchFamily="50" charset="-128"/>
                <a:ea typeface="BIZ UDPゴシック" panose="020B0400000000000000" pitchFamily="50" charset="-128"/>
              </a:rPr>
              <a:t>　　　　小規模の零細製造業、食堂、観光業、対面サービス業</a:t>
            </a:r>
            <a:endParaRPr lang="en-US" altLang="ja-JP" dirty="0">
              <a:latin typeface="BIZ UDPゴシック" panose="020B0400000000000000" pitchFamily="50" charset="-128"/>
              <a:ea typeface="BIZ UDPゴシック" panose="020B0400000000000000" pitchFamily="50" charset="-128"/>
            </a:endParaRPr>
          </a:p>
          <a:p>
            <a:pPr algn="just">
              <a:defRPr sz="1800">
                <a:solidFill>
                  <a:srgbClr val="C00000"/>
                </a:solidFill>
                <a:latin typeface="함초롬바탕"/>
                <a:ea typeface="함초롬바탕"/>
                <a:cs typeface="함초롬바탕"/>
                <a:sym typeface="함초롬바탕"/>
              </a:defRPr>
            </a:pPr>
            <a:r>
              <a:rPr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　　</a:t>
            </a:r>
            <a:r>
              <a:rPr dirty="0">
                <a:latin typeface="BIZ UDPゴシック" panose="020B0400000000000000" pitchFamily="50" charset="-128"/>
                <a:ea typeface="BIZ UDPゴシック" panose="020B0400000000000000" pitchFamily="50" charset="-128"/>
              </a:rPr>
              <a:t>-&gt; </a:t>
            </a:r>
            <a:r>
              <a:rPr lang="ja-JP" altLang="en-US" dirty="0">
                <a:latin typeface="BIZ UDPゴシック" panose="020B0400000000000000" pitchFamily="50" charset="-128"/>
                <a:ea typeface="BIZ UDPゴシック" panose="020B0400000000000000" pitchFamily="50" charset="-128"/>
              </a:rPr>
              <a:t>宅配物流センターの夜間作業とプラットフォーム労働へ</a:t>
            </a:r>
            <a:endParaRPr dirty="0">
              <a:latin typeface="BIZ UDPゴシック" panose="020B0400000000000000" pitchFamily="50" charset="-128"/>
              <a:ea typeface="BIZ UDPゴシック" panose="020B0400000000000000" pitchFamily="50" charset="-128"/>
            </a:endParaRPr>
          </a:p>
          <a:p>
            <a:pPr algn="just">
              <a:defRPr sz="1800">
                <a:solidFill>
                  <a:srgbClr val="C00000"/>
                </a:solidFill>
                <a:latin typeface="함초롬바탕"/>
                <a:ea typeface="함초롬바탕"/>
                <a:cs typeface="함초롬바탕"/>
                <a:sym typeface="함초롬바탕"/>
              </a:defRPr>
            </a:pPr>
            <a:r>
              <a:rPr dirty="0">
                <a:latin typeface="BIZ UDPゴシック" panose="020B0400000000000000" pitchFamily="50" charset="-128"/>
                <a:ea typeface="BIZ UDPゴシック" panose="020B0400000000000000" pitchFamily="50" charset="-128"/>
              </a:rPr>
              <a:t> * </a:t>
            </a:r>
            <a:r>
              <a:rPr lang="ja-JP" altLang="en-US" dirty="0">
                <a:latin typeface="BIZ UDPゴシック" panose="020B0400000000000000" pitchFamily="50" charset="-128"/>
                <a:ea typeface="BIZ UDPゴシック" panose="020B0400000000000000" pitchFamily="50" charset="-128"/>
              </a:rPr>
              <a:t>非正規雇用の中でも「呼出労働」や短期間労働に集中</a:t>
            </a:r>
            <a:endParaRPr dirty="0">
              <a:latin typeface="BIZ UDPゴシック" panose="020B0400000000000000" pitchFamily="50" charset="-128"/>
              <a:ea typeface="BIZ UDPゴシック" panose="020B0400000000000000" pitchFamily="50" charset="-128"/>
            </a:endParaRPr>
          </a:p>
          <a:p>
            <a:pPr algn="just">
              <a:defRPr sz="1800">
                <a:solidFill>
                  <a:srgbClr val="C00000"/>
                </a:solidFill>
                <a:latin typeface="함초롬바탕"/>
                <a:ea typeface="함초롬바탕"/>
                <a:cs typeface="함초롬바탕"/>
                <a:sym typeface="함초롬바탕"/>
              </a:defRPr>
            </a:pPr>
            <a:r>
              <a:rPr dirty="0">
                <a:latin typeface="BIZ UDPゴシック" panose="020B0400000000000000" pitchFamily="50" charset="-128"/>
                <a:ea typeface="BIZ UDPゴシック" panose="020B0400000000000000" pitchFamily="50" charset="-128"/>
              </a:rPr>
              <a:t> * </a:t>
            </a:r>
            <a:r>
              <a:rPr lang="ja-JP" altLang="en-US" dirty="0">
                <a:latin typeface="BIZ UDPゴシック" panose="020B0400000000000000" pitchFamily="50" charset="-128"/>
                <a:ea typeface="BIZ UDPゴシック" panose="020B0400000000000000" pitchFamily="50" charset="-128"/>
              </a:rPr>
              <a:t>ケア労働と保健医療労働者への不足、過労、危険</a:t>
            </a:r>
            <a:endParaRPr dirty="0">
              <a:latin typeface="BIZ UDPゴシック" panose="020B0400000000000000" pitchFamily="50" charset="-128"/>
              <a:ea typeface="BIZ UDPゴシック" panose="020B0400000000000000" pitchFamily="50" charset="-128"/>
            </a:endParaRPr>
          </a:p>
          <a:p>
            <a:pPr algn="just">
              <a:defRPr sz="1800">
                <a:solidFill>
                  <a:srgbClr val="C00000"/>
                </a:solidFill>
                <a:latin typeface="함초롬바탕"/>
                <a:ea typeface="함초롬바탕"/>
                <a:cs typeface="함초롬바탕"/>
                <a:sym typeface="함초롬바탕"/>
              </a:defRPr>
            </a:pPr>
            <a:r>
              <a:rPr dirty="0">
                <a:latin typeface="BIZ UDPゴシック" panose="020B0400000000000000" pitchFamily="50" charset="-128"/>
                <a:ea typeface="BIZ UDPゴシック" panose="020B0400000000000000" pitchFamily="50" charset="-128"/>
              </a:rPr>
              <a:t> * </a:t>
            </a:r>
            <a:r>
              <a:rPr lang="ja-JP" altLang="en-US" dirty="0">
                <a:latin typeface="BIZ UDPゴシック" panose="020B0400000000000000" pitchFamily="50" charset="-128"/>
                <a:ea typeface="BIZ UDPゴシック" panose="020B0400000000000000" pitchFamily="50" charset="-128"/>
              </a:rPr>
              <a:t>再び家庭内介護の介護者として動員される女性</a:t>
            </a:r>
            <a:endParaRPr dirty="0">
              <a:latin typeface="BIZ UDPゴシック" panose="020B0400000000000000" pitchFamily="50" charset="-128"/>
              <a:ea typeface="BIZ UDPゴシック" panose="020B0400000000000000" pitchFamily="50" charset="-128"/>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제목 1"/>
          <p:cNvSpPr txBox="1">
            <a:spLocks noGrp="1"/>
          </p:cNvSpPr>
          <p:nvPr>
            <p:ph type="title"/>
          </p:nvPr>
        </p:nvSpPr>
        <p:spPr>
          <a:xfrm>
            <a:off x="546261" y="436504"/>
            <a:ext cx="8190602" cy="572702"/>
          </a:xfrm>
          <a:prstGeom prst="rect">
            <a:avLst/>
          </a:prstGeom>
        </p:spPr>
        <p:txBody>
          <a:bodyPr/>
          <a:lstStyle>
            <a:lvl1pPr defTabSz="777240">
              <a:defRPr sz="2380"/>
            </a:lvl1pPr>
          </a:lstStyle>
          <a:p>
            <a:r>
              <a:rPr dirty="0"/>
              <a:t> </a:t>
            </a:r>
            <a:r>
              <a:rPr lang="ja-JP" altLang="en-US" sz="2400" dirty="0"/>
              <a:t>民主労総、女性運動の課題</a:t>
            </a:r>
            <a:r>
              <a:rPr sz="2400" dirty="0"/>
              <a:t> </a:t>
            </a:r>
          </a:p>
        </p:txBody>
      </p:sp>
      <p:sp>
        <p:nvSpPr>
          <p:cNvPr id="267" name="TextBox 3"/>
          <p:cNvSpPr txBox="1"/>
          <p:nvPr/>
        </p:nvSpPr>
        <p:spPr>
          <a:xfrm>
            <a:off x="499585" y="894377"/>
            <a:ext cx="8494946" cy="4074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just">
              <a:lnSpc>
                <a:spcPct val="160000"/>
              </a:lnSpc>
              <a:defRPr sz="1800" b="1">
                <a:solidFill>
                  <a:srgbClr val="C00000"/>
                </a:solidFill>
                <a:latin typeface="함초롬바탕"/>
                <a:ea typeface="함초롬바탕"/>
                <a:cs typeface="함초롬바탕"/>
                <a:sym typeface="함초롬바탕"/>
              </a:defRPr>
            </a:pPr>
            <a:r>
              <a:rPr dirty="0">
                <a:latin typeface="BIZ UDPゴシック" panose="020B0400000000000000" pitchFamily="50" charset="-128"/>
                <a:ea typeface="BIZ UDPゴシック" panose="020B0400000000000000" pitchFamily="50" charset="-128"/>
              </a:rPr>
              <a:t>1. </a:t>
            </a:r>
            <a:r>
              <a:rPr lang="ja-JP" altLang="en-US" dirty="0">
                <a:latin typeface="BIZ UDPゴシック" panose="020B0400000000000000" pitchFamily="50" charset="-128"/>
                <a:ea typeface="BIZ UDPゴシック" panose="020B0400000000000000" pitchFamily="50" charset="-128"/>
              </a:rPr>
              <a:t>ケア社会への転換</a:t>
            </a:r>
            <a:r>
              <a:rPr dirty="0">
                <a:latin typeface="BIZ UDPゴシック" panose="020B0400000000000000" pitchFamily="50" charset="-128"/>
                <a:ea typeface="BIZ UDPゴシック" panose="020B0400000000000000" pitchFamily="50" charset="-128"/>
              </a:rPr>
              <a:t> </a:t>
            </a:r>
          </a:p>
          <a:p>
            <a:pPr algn="just">
              <a:lnSpc>
                <a:spcPct val="160000"/>
              </a:lnSpc>
              <a:defRPr sz="1600">
                <a:latin typeface="함초롬바탕"/>
                <a:ea typeface="함초롬바탕"/>
                <a:cs typeface="함초롬바탕"/>
                <a:sym typeface="함초롬바탕"/>
              </a:defRPr>
            </a:pPr>
            <a:r>
              <a:rPr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労働者と提供者と保護者みながケアの主体となる社会に向けての計画</a:t>
            </a:r>
            <a:r>
              <a:rPr dirty="0">
                <a:latin typeface="BIZ UDPゴシック" panose="020B0400000000000000" pitchFamily="50" charset="-128"/>
                <a:ea typeface="BIZ UDPゴシック" panose="020B0400000000000000" pitchFamily="50" charset="-128"/>
              </a:rPr>
              <a:t> </a:t>
            </a:r>
          </a:p>
          <a:p>
            <a:pPr algn="just">
              <a:lnSpc>
                <a:spcPct val="160000"/>
              </a:lnSpc>
              <a:defRPr sz="1600">
                <a:latin typeface="함초롬바탕"/>
                <a:ea typeface="함초롬바탕"/>
                <a:cs typeface="함초롬바탕"/>
                <a:sym typeface="함초롬바탕"/>
              </a:defRPr>
            </a:pPr>
            <a:r>
              <a:rPr lang="ja-JP" altLang="en-US" dirty="0">
                <a:latin typeface="BIZ UDPゴシック" panose="020B0400000000000000" pitchFamily="50" charset="-128"/>
                <a:ea typeface="BIZ UDPゴシック" panose="020B0400000000000000" pitchFamily="50" charset="-128"/>
              </a:rPr>
              <a:t>　　</a:t>
            </a:r>
            <a:r>
              <a:rPr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ケア労働職場の再設計</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女性労働者の発展と補償のある職場</a:t>
            </a:r>
            <a:endParaRPr dirty="0">
              <a:latin typeface="BIZ UDPゴシック" panose="020B0400000000000000" pitchFamily="50" charset="-128"/>
              <a:ea typeface="BIZ UDPゴシック" panose="020B0400000000000000" pitchFamily="50" charset="-128"/>
            </a:endParaRPr>
          </a:p>
          <a:p>
            <a:pPr algn="just">
              <a:lnSpc>
                <a:spcPct val="160000"/>
              </a:lnSpc>
              <a:defRPr sz="1600">
                <a:latin typeface="함초롬바탕"/>
                <a:ea typeface="함초롬바탕"/>
                <a:cs typeface="함초롬바탕"/>
                <a:sym typeface="함초롬바탕"/>
              </a:defRPr>
            </a:pPr>
            <a:r>
              <a:rPr lang="ja-JP" altLang="en-US" dirty="0">
                <a:latin typeface="BIZ UDPゴシック" panose="020B0400000000000000" pitchFamily="50" charset="-128"/>
                <a:ea typeface="BIZ UDPゴシック" panose="020B0400000000000000" pitchFamily="50" charset="-128"/>
              </a:rPr>
              <a:t>　　</a:t>
            </a:r>
            <a:r>
              <a:rPr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家族</a:t>
            </a:r>
            <a:r>
              <a:rPr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女性</a:t>
            </a:r>
            <a:r>
              <a:rPr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に任されたり、市場化したケアを公共の領域に転換</a:t>
            </a:r>
            <a:r>
              <a:rPr dirty="0">
                <a:latin typeface="BIZ UDPゴシック" panose="020B0400000000000000" pitchFamily="50" charset="-128"/>
                <a:ea typeface="BIZ UDPゴシック" panose="020B0400000000000000" pitchFamily="50" charset="-128"/>
              </a:rPr>
              <a:t> </a:t>
            </a:r>
          </a:p>
          <a:p>
            <a:pPr algn="just">
              <a:lnSpc>
                <a:spcPct val="160000"/>
              </a:lnSpc>
              <a:defRPr sz="1600">
                <a:latin typeface="함초롬바탕"/>
                <a:ea typeface="함초롬바탕"/>
                <a:cs typeface="함초롬바탕"/>
                <a:sym typeface="함초롬바탕"/>
              </a:defRPr>
            </a:pPr>
            <a:r>
              <a:rPr lang="ja-JP" altLang="en-US" dirty="0">
                <a:latin typeface="BIZ UDPゴシック" panose="020B0400000000000000" pitchFamily="50" charset="-128"/>
                <a:ea typeface="BIZ UDPゴシック" panose="020B0400000000000000" pitchFamily="50" charset="-128"/>
              </a:rPr>
              <a:t>　　</a:t>
            </a:r>
            <a:r>
              <a:rPr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災害時に貧困にならないよう、病気にならないよう公共医療の拡充</a:t>
            </a:r>
            <a:endParaRPr dirty="0">
              <a:latin typeface="BIZ UDPゴシック" panose="020B0400000000000000" pitchFamily="50" charset="-128"/>
              <a:ea typeface="BIZ UDPゴシック" panose="020B0400000000000000" pitchFamily="50" charset="-128"/>
            </a:endParaRPr>
          </a:p>
          <a:p>
            <a:pPr algn="just">
              <a:lnSpc>
                <a:spcPct val="160000"/>
              </a:lnSpc>
              <a:defRPr sz="1600">
                <a:latin typeface="함초롬바탕"/>
                <a:ea typeface="함초롬바탕"/>
                <a:cs typeface="함초롬바탕"/>
                <a:sym typeface="함초롬바탕"/>
              </a:defRPr>
            </a:pPr>
            <a:r>
              <a:rPr lang="ja-JP" altLang="en-US" dirty="0">
                <a:latin typeface="BIZ UDPゴシック" panose="020B0400000000000000" pitchFamily="50" charset="-128"/>
                <a:ea typeface="BIZ UDPゴシック" panose="020B0400000000000000" pitchFamily="50" charset="-128"/>
              </a:rPr>
              <a:t>民主労総は社会サービス員法の制定、ケア労働者の処遇改善、医療機関の適正人員拡充を要求</a:t>
            </a:r>
            <a:endParaRPr dirty="0">
              <a:latin typeface="BIZ UDPゴシック" panose="020B0400000000000000" pitchFamily="50" charset="-128"/>
              <a:ea typeface="BIZ UDPゴシック" panose="020B0400000000000000" pitchFamily="50" charset="-128"/>
            </a:endParaRPr>
          </a:p>
          <a:p>
            <a:pPr algn="just">
              <a:lnSpc>
                <a:spcPct val="160000"/>
              </a:lnSpc>
              <a:defRPr sz="1800" b="1">
                <a:solidFill>
                  <a:srgbClr val="C00000"/>
                </a:solidFill>
                <a:latin typeface="함초롬바탕"/>
                <a:ea typeface="함초롬바탕"/>
                <a:cs typeface="함초롬바탕"/>
                <a:sym typeface="함초롬바탕"/>
              </a:defRPr>
            </a:pPr>
            <a:r>
              <a:rPr dirty="0">
                <a:latin typeface="BIZ UDPゴシック" panose="020B0400000000000000" pitchFamily="50" charset="-128"/>
                <a:ea typeface="BIZ UDPゴシック" panose="020B0400000000000000" pitchFamily="50" charset="-128"/>
              </a:rPr>
              <a:t>2. </a:t>
            </a:r>
            <a:r>
              <a:rPr lang="ja-JP" altLang="en-US" dirty="0">
                <a:latin typeface="BIZ UDPゴシック" panose="020B0400000000000000" pitchFamily="50" charset="-128"/>
                <a:ea typeface="BIZ UDPゴシック" panose="020B0400000000000000" pitchFamily="50" charset="-128"/>
              </a:rPr>
              <a:t>ディーセントワーク、若者・女性の職場を</a:t>
            </a:r>
            <a:endParaRPr dirty="0">
              <a:latin typeface="BIZ UDPゴシック" panose="020B0400000000000000" pitchFamily="50" charset="-128"/>
              <a:ea typeface="BIZ UDPゴシック" panose="020B0400000000000000" pitchFamily="50" charset="-128"/>
            </a:endParaRPr>
          </a:p>
          <a:p>
            <a:pPr algn="just">
              <a:lnSpc>
                <a:spcPct val="160000"/>
              </a:lnSpc>
              <a:defRPr sz="1600">
                <a:latin typeface="함초롬바탕"/>
                <a:ea typeface="함초롬바탕"/>
                <a:cs typeface="함초롬바탕"/>
                <a:sym typeface="함초롬바탕"/>
              </a:defRPr>
            </a:pPr>
            <a:r>
              <a:rPr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　女性や若者の多い低賃金職場への改善策を策定</a:t>
            </a:r>
            <a:r>
              <a:rPr dirty="0">
                <a:latin typeface="BIZ UDPゴシック" panose="020B0400000000000000" pitchFamily="50" charset="-128"/>
                <a:ea typeface="BIZ UDPゴシック" panose="020B0400000000000000" pitchFamily="50" charset="-128"/>
              </a:rPr>
              <a:t> </a:t>
            </a:r>
          </a:p>
          <a:p>
            <a:pPr marL="342900" indent="-342900" algn="just">
              <a:lnSpc>
                <a:spcPct val="160000"/>
              </a:lnSpc>
              <a:buClr>
                <a:srgbClr val="000000"/>
              </a:buClr>
              <a:buSzPct val="100000"/>
              <a:buChar char="-"/>
              <a:defRPr sz="1600">
                <a:latin typeface="함초롬바탕"/>
                <a:ea typeface="함초롬바탕"/>
                <a:cs typeface="함초롬바탕"/>
                <a:sym typeface="함초롬바탕"/>
              </a:defRPr>
            </a:pPr>
            <a:r>
              <a:rPr lang="ja-JP" altLang="en-US" dirty="0">
                <a:latin typeface="BIZ UDPゴシック" panose="020B0400000000000000" pitchFamily="50" charset="-128"/>
                <a:ea typeface="BIZ UDPゴシック" panose="020B0400000000000000" pitchFamily="50" charset="-128"/>
              </a:rPr>
              <a:t>女性青年労働者の声を組織化</a:t>
            </a:r>
            <a:r>
              <a:rPr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なぜ労働組合に集まらないのか</a:t>
            </a:r>
            <a:r>
              <a:rPr dirty="0">
                <a:latin typeface="BIZ UDPゴシック" panose="020B0400000000000000" pitchFamily="50" charset="-128"/>
                <a:ea typeface="BIZ UDPゴシック" panose="020B0400000000000000" pitchFamily="50" charset="-128"/>
              </a:rPr>
              <a:t>?</a:t>
            </a:r>
          </a:p>
          <a:p>
            <a:pPr marL="342900" indent="-342900" algn="just">
              <a:lnSpc>
                <a:spcPct val="160000"/>
              </a:lnSpc>
              <a:buClr>
                <a:srgbClr val="000000"/>
              </a:buClr>
              <a:buSzPct val="100000"/>
              <a:buChar char="-"/>
              <a:defRPr sz="1600">
                <a:latin typeface="함초롬바탕"/>
                <a:ea typeface="함초롬바탕"/>
                <a:cs typeface="함초롬바탕"/>
                <a:sym typeface="함초롬바탕"/>
              </a:defRPr>
            </a:pPr>
            <a:r>
              <a:rPr lang="ja-JP" altLang="en-US" dirty="0">
                <a:latin typeface="BIZ UDPゴシック" panose="020B0400000000000000" pitchFamily="50" charset="-128"/>
                <a:ea typeface="BIZ UDPゴシック" panose="020B0400000000000000" pitchFamily="50" charset="-128"/>
              </a:rPr>
              <a:t>女性青年個人の発展をめざす</a:t>
            </a:r>
            <a:endParaRPr dirty="0">
              <a:latin typeface="BIZ UDPゴシック" panose="020B0400000000000000" pitchFamily="50" charset="-128"/>
              <a:ea typeface="BIZ UDPゴシック" panose="020B0400000000000000" pitchFamily="50" charset="-128"/>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제목 1"/>
          <p:cNvSpPr txBox="1">
            <a:spLocks noGrp="1"/>
          </p:cNvSpPr>
          <p:nvPr>
            <p:ph type="title"/>
          </p:nvPr>
        </p:nvSpPr>
        <p:spPr>
          <a:xfrm>
            <a:off x="619680" y="610040"/>
            <a:ext cx="8190602" cy="572702"/>
          </a:xfrm>
          <a:prstGeom prst="rect">
            <a:avLst/>
          </a:prstGeom>
        </p:spPr>
        <p:txBody>
          <a:bodyPr>
            <a:normAutofit fontScale="90000"/>
          </a:bodyPr>
          <a:lstStyle/>
          <a:p>
            <a:pPr defTabSz="777240">
              <a:defRPr sz="2380"/>
            </a:pPr>
            <a:br>
              <a:rPr lang="en-US" dirty="0"/>
            </a:br>
            <a:endParaRPr dirty="0"/>
          </a:p>
        </p:txBody>
      </p:sp>
      <p:pic>
        <p:nvPicPr>
          <p:cNvPr id="270" name="그림 3" descr="그림 3"/>
          <p:cNvPicPr>
            <a:picLocks noChangeAspect="1"/>
          </p:cNvPicPr>
          <p:nvPr/>
        </p:nvPicPr>
        <p:blipFill>
          <a:blip r:embed="rId2"/>
          <a:stretch>
            <a:fillRect/>
          </a:stretch>
        </p:blipFill>
        <p:spPr>
          <a:xfrm>
            <a:off x="0" y="1050680"/>
            <a:ext cx="9144000" cy="3657601"/>
          </a:xfrm>
          <a:prstGeom prst="rect">
            <a:avLst/>
          </a:prstGeom>
          <a:ln w="12700">
            <a:miter lim="400000"/>
          </a:ln>
        </p:spPr>
      </p:pic>
      <p:sp>
        <p:nvSpPr>
          <p:cNvPr id="2" name="テキスト ボックス 1">
            <a:extLst>
              <a:ext uri="{FF2B5EF4-FFF2-40B4-BE49-F238E27FC236}">
                <a16:creationId xmlns:a16="http://schemas.microsoft.com/office/drawing/2014/main" id="{5589BBAC-16AF-41B7-B6EC-25FE13C955D4}"/>
              </a:ext>
            </a:extLst>
          </p:cNvPr>
          <p:cNvSpPr txBox="1"/>
          <p:nvPr/>
        </p:nvSpPr>
        <p:spPr>
          <a:xfrm>
            <a:off x="470388" y="1182742"/>
            <a:ext cx="5284177"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ja-JP" sz="1400" b="0" i="0" u="none" strike="noStrike" cap="none" spc="0" normalizeH="0" baseline="0" dirty="0">
                <a:ln>
                  <a:noFill/>
                </a:ln>
                <a:solidFill>
                  <a:srgbClr val="000000"/>
                </a:solidFill>
                <a:effectLst/>
                <a:uFillTx/>
                <a:latin typeface="+mn-lt"/>
                <a:ea typeface="+mn-ea"/>
                <a:cs typeface="+mn-cs"/>
                <a:sym typeface="Arial"/>
              </a:rPr>
              <a:t>2021</a:t>
            </a:r>
            <a:r>
              <a:rPr kumimoji="0" lang="ja-JP" altLang="en-US" sz="1400" b="0" i="0" u="none" strike="noStrike" cap="none" spc="0" normalizeH="0" baseline="0" dirty="0">
                <a:ln>
                  <a:noFill/>
                </a:ln>
                <a:solidFill>
                  <a:srgbClr val="000000"/>
                </a:solidFill>
                <a:effectLst/>
                <a:uFillTx/>
                <a:latin typeface="+mn-lt"/>
                <a:ea typeface="+mn-ea"/>
                <a:cs typeface="+mn-cs"/>
                <a:sym typeface="Arial"/>
              </a:rPr>
              <a:t>年</a:t>
            </a:r>
            <a:r>
              <a:rPr kumimoji="0" lang="en-US" altLang="ja-JP" sz="1400" b="0" i="0" u="none" strike="noStrike" cap="none" spc="0" normalizeH="0" baseline="0" dirty="0">
                <a:ln>
                  <a:noFill/>
                </a:ln>
                <a:solidFill>
                  <a:srgbClr val="000000"/>
                </a:solidFill>
                <a:effectLst/>
                <a:uFillTx/>
                <a:latin typeface="+mn-lt"/>
                <a:ea typeface="+mn-ea"/>
                <a:cs typeface="+mn-cs"/>
                <a:sym typeface="Arial"/>
              </a:rPr>
              <a:t>3</a:t>
            </a:r>
            <a:r>
              <a:rPr kumimoji="0" lang="ja-JP" altLang="en-US" sz="1400" b="0" i="0" u="none" strike="noStrike" cap="none" spc="0" normalizeH="0" baseline="0" dirty="0">
                <a:ln>
                  <a:noFill/>
                </a:ln>
                <a:solidFill>
                  <a:srgbClr val="000000"/>
                </a:solidFill>
                <a:effectLst/>
                <a:uFillTx/>
                <a:latin typeface="+mn-lt"/>
                <a:ea typeface="+mn-ea"/>
                <a:cs typeface="+mn-cs"/>
                <a:sym typeface="Arial"/>
              </a:rPr>
              <a:t>月</a:t>
            </a:r>
            <a:r>
              <a:rPr kumimoji="0" lang="en-US" altLang="ja-JP" sz="1400" b="0" i="0" u="none" strike="noStrike" cap="none" spc="0" normalizeH="0" baseline="0" dirty="0">
                <a:ln>
                  <a:noFill/>
                </a:ln>
                <a:solidFill>
                  <a:srgbClr val="000000"/>
                </a:solidFill>
                <a:effectLst/>
                <a:uFillTx/>
                <a:latin typeface="+mn-lt"/>
                <a:ea typeface="+mn-ea"/>
                <a:cs typeface="+mn-cs"/>
                <a:sym typeface="Arial"/>
              </a:rPr>
              <a:t>8</a:t>
            </a:r>
            <a:r>
              <a:rPr kumimoji="0" lang="ja-JP" altLang="en-US" sz="1400" b="0" i="0" u="none" strike="noStrike" cap="none" spc="0" normalizeH="0" baseline="0" dirty="0">
                <a:ln>
                  <a:noFill/>
                </a:ln>
                <a:solidFill>
                  <a:srgbClr val="000000"/>
                </a:solidFill>
                <a:effectLst/>
                <a:uFillTx/>
                <a:latin typeface="+mn-lt"/>
                <a:ea typeface="+mn-ea"/>
                <a:cs typeface="+mn-cs"/>
                <a:sym typeface="Arial"/>
              </a:rPr>
              <a:t>日、</a:t>
            </a:r>
            <a:r>
              <a:rPr kumimoji="0" lang="en-US" altLang="ja-JP" sz="1400" b="0" i="0" u="none" strike="noStrike" cap="none" spc="0" normalizeH="0" baseline="0" dirty="0">
                <a:ln>
                  <a:noFill/>
                </a:ln>
                <a:solidFill>
                  <a:srgbClr val="000000"/>
                </a:solidFill>
                <a:effectLst/>
                <a:uFillTx/>
                <a:latin typeface="+mn-lt"/>
                <a:ea typeface="+mn-ea"/>
                <a:cs typeface="+mn-cs"/>
                <a:sym typeface="Arial"/>
              </a:rPr>
              <a:t>113</a:t>
            </a:r>
            <a:r>
              <a:rPr kumimoji="0" lang="ja-JP" altLang="en-US" sz="1400" b="0" i="0" u="none" strike="noStrike" cap="none" spc="0" normalizeH="0" baseline="0" dirty="0">
                <a:ln>
                  <a:noFill/>
                </a:ln>
                <a:solidFill>
                  <a:srgbClr val="000000"/>
                </a:solidFill>
                <a:effectLst/>
                <a:uFillTx/>
                <a:latin typeface="+mn-lt"/>
                <a:ea typeface="+mn-ea"/>
                <a:cs typeface="+mn-cs"/>
                <a:sym typeface="Arial"/>
              </a:rPr>
              <a:t>年世界女性デー</a:t>
            </a:r>
            <a:endParaRPr kumimoji="0" lang="en-US" altLang="ja-JP" sz="1400" b="0" i="0" u="none" strike="noStrike" cap="none" spc="0" normalizeH="0" baseline="0" dirty="0">
              <a:ln>
                <a:noFill/>
              </a:ln>
              <a:solidFill>
                <a:srgbClr val="000000"/>
              </a:solidFill>
              <a:effectLst/>
              <a:uFillTx/>
              <a:latin typeface="+mn-lt"/>
              <a:ea typeface="+mn-ea"/>
              <a:cs typeface="+mn-cs"/>
              <a:sym typeface="Arial"/>
            </a:endParaRPr>
          </a:p>
          <a:p>
            <a:pPr marL="0" marR="0" indent="0" algn="l" defTabSz="914400" rtl="0" fontAlgn="auto" latinLnBrk="0" hangingPunct="0">
              <a:lnSpc>
                <a:spcPct val="100000"/>
              </a:lnSpc>
              <a:spcBef>
                <a:spcPts val="0"/>
              </a:spcBef>
              <a:spcAft>
                <a:spcPts val="0"/>
              </a:spcAft>
              <a:buClrTx/>
              <a:buSzTx/>
              <a:buFontTx/>
              <a:buNone/>
              <a:tabLst/>
            </a:pPr>
            <a:r>
              <a:rPr kumimoji="0" lang="ja-JP" altLang="en-US" sz="1400" b="0" i="0" u="none" strike="noStrike" cap="none" spc="0" normalizeH="0" baseline="0" dirty="0">
                <a:ln>
                  <a:noFill/>
                </a:ln>
                <a:solidFill>
                  <a:srgbClr val="000000"/>
                </a:solidFill>
                <a:effectLst/>
                <a:uFillTx/>
                <a:latin typeface="+mn-lt"/>
                <a:ea typeface="+mn-ea"/>
                <a:cs typeface="+mn-cs"/>
                <a:sym typeface="Arial"/>
              </a:rPr>
              <a:t>　</a:t>
            </a:r>
            <a:r>
              <a:rPr kumimoji="0" lang="ja-JP" altLang="en-US" sz="1400" b="1" i="0" u="none" strike="noStrike" cap="none" spc="0" normalizeH="0" baseline="0" dirty="0">
                <a:ln>
                  <a:noFill/>
                </a:ln>
                <a:solidFill>
                  <a:srgbClr val="000000"/>
                </a:solidFill>
                <a:effectLst/>
                <a:uFillTx/>
                <a:latin typeface="+mn-lt"/>
                <a:ea typeface="+mn-ea"/>
                <a:cs typeface="+mn-cs"/>
                <a:sym typeface="Arial"/>
              </a:rPr>
              <a:t>災厄を越えて連帯で出会う女性労働者</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Google Shape;293;p33"/>
          <p:cNvSpPr/>
          <p:nvPr/>
        </p:nvSpPr>
        <p:spPr>
          <a:xfrm>
            <a:off x="4215658" y="1486254"/>
            <a:ext cx="799807" cy="800909"/>
          </a:xfrm>
          <a:prstGeom prst="ellipse">
            <a:avLst/>
          </a:prstGeom>
          <a:solidFill>
            <a:srgbClr val="7030A0"/>
          </a:solidFill>
          <a:ln w="12700">
            <a:miter lim="400000"/>
          </a:ln>
        </p:spPr>
        <p:txBody>
          <a:bodyPr lIns="45719" rIns="45719" anchor="ctr"/>
          <a:lstStyle/>
          <a:p>
            <a:endParaRPr/>
          </a:p>
        </p:txBody>
      </p:sp>
      <p:sp>
        <p:nvSpPr>
          <p:cNvPr id="95" name="Google Shape;293;p33"/>
          <p:cNvSpPr/>
          <p:nvPr/>
        </p:nvSpPr>
        <p:spPr>
          <a:xfrm>
            <a:off x="4210160" y="3076238"/>
            <a:ext cx="799807" cy="800909"/>
          </a:xfrm>
          <a:prstGeom prst="ellipse">
            <a:avLst/>
          </a:prstGeom>
          <a:solidFill>
            <a:srgbClr val="7030A0"/>
          </a:solidFill>
          <a:ln w="12700">
            <a:miter lim="400000"/>
          </a:ln>
        </p:spPr>
        <p:txBody>
          <a:bodyPr lIns="45719" rIns="45719" anchor="ctr"/>
          <a:lstStyle/>
          <a:p>
            <a:endParaRPr/>
          </a:p>
        </p:txBody>
      </p:sp>
      <p:sp>
        <p:nvSpPr>
          <p:cNvPr id="96" name="Google Shape;293;p33"/>
          <p:cNvSpPr/>
          <p:nvPr/>
        </p:nvSpPr>
        <p:spPr>
          <a:xfrm>
            <a:off x="6892300" y="1486254"/>
            <a:ext cx="799808" cy="800909"/>
          </a:xfrm>
          <a:prstGeom prst="ellipse">
            <a:avLst/>
          </a:prstGeom>
          <a:solidFill>
            <a:srgbClr val="7030A0"/>
          </a:solidFill>
          <a:ln w="12700">
            <a:miter lim="400000"/>
          </a:ln>
        </p:spPr>
        <p:txBody>
          <a:bodyPr lIns="45719" rIns="45719" anchor="ctr"/>
          <a:lstStyle/>
          <a:p>
            <a:endParaRPr/>
          </a:p>
        </p:txBody>
      </p:sp>
      <p:sp>
        <p:nvSpPr>
          <p:cNvPr id="97" name="Google Shape;293;p33"/>
          <p:cNvSpPr/>
          <p:nvPr/>
        </p:nvSpPr>
        <p:spPr>
          <a:xfrm>
            <a:off x="6886802" y="3076238"/>
            <a:ext cx="799807" cy="800909"/>
          </a:xfrm>
          <a:prstGeom prst="ellipse">
            <a:avLst/>
          </a:prstGeom>
          <a:solidFill>
            <a:srgbClr val="7030A0"/>
          </a:solidFill>
          <a:ln w="12700">
            <a:miter lim="400000"/>
          </a:ln>
        </p:spPr>
        <p:txBody>
          <a:bodyPr lIns="45719" rIns="45719" anchor="ctr"/>
          <a:lstStyle/>
          <a:p>
            <a:endParaRPr/>
          </a:p>
        </p:txBody>
      </p:sp>
      <p:sp>
        <p:nvSpPr>
          <p:cNvPr id="98" name="Google Shape;295;p33"/>
          <p:cNvSpPr txBox="1"/>
          <p:nvPr/>
        </p:nvSpPr>
        <p:spPr>
          <a:xfrm>
            <a:off x="604684" y="574917"/>
            <a:ext cx="7333499" cy="6155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defRPr sz="2800" b="1">
                <a:latin typeface="Sandoll 삼립호빵체 Basic"/>
                <a:ea typeface="Sandoll 삼립호빵체 Basic"/>
                <a:cs typeface="Sandoll 삼립호빵체 Basic"/>
                <a:sym typeface="Sandoll 삼립호빵체 Basic"/>
              </a:defRPr>
            </a:lvl1pPr>
          </a:lstStyle>
          <a:p>
            <a:r>
              <a:rPr lang="ja-JP" altLang="en-US" dirty="0"/>
              <a:t>民主労総女性委員会の年間活動</a:t>
            </a:r>
            <a:r>
              <a:rPr dirty="0"/>
              <a:t> </a:t>
            </a:r>
          </a:p>
        </p:txBody>
      </p:sp>
      <p:sp>
        <p:nvSpPr>
          <p:cNvPr id="99" name="직사각형 83"/>
          <p:cNvSpPr txBox="1"/>
          <p:nvPr/>
        </p:nvSpPr>
        <p:spPr>
          <a:xfrm>
            <a:off x="771870" y="2398135"/>
            <a:ext cx="2474393"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defRPr>
                <a:latin typeface="Sandoll 삼립호빵체 Basic"/>
                <a:ea typeface="Sandoll 삼립호빵체 Basic"/>
                <a:cs typeface="Sandoll 삼립호빵체 Basic"/>
                <a:sym typeface="Sandoll 삼립호빵체 Basic"/>
              </a:defRPr>
            </a:pPr>
            <a:r>
              <a:rPr dirty="0"/>
              <a:t>3.8</a:t>
            </a:r>
            <a:r>
              <a:rPr lang="ja-JP" altLang="en-US" dirty="0"/>
              <a:t>世界女性デー精神継承活動</a:t>
            </a:r>
            <a:endParaRPr dirty="0"/>
          </a:p>
        </p:txBody>
      </p:sp>
      <p:sp>
        <p:nvSpPr>
          <p:cNvPr id="100" name="직사각형 131"/>
          <p:cNvSpPr txBox="1"/>
          <p:nvPr/>
        </p:nvSpPr>
        <p:spPr>
          <a:xfrm>
            <a:off x="3457877" y="2372044"/>
            <a:ext cx="2785376"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a:latin typeface="Sandoll 삼립호빵체 Basic"/>
                <a:ea typeface="Sandoll 삼립호빵체 Basic"/>
                <a:cs typeface="Sandoll 삼립호빵체 Basic"/>
                <a:sym typeface="Sandoll 삼립호빵체 Basic"/>
              </a:defRPr>
            </a:lvl1pPr>
          </a:lstStyle>
          <a:p>
            <a:r>
              <a:rPr lang="ja-JP" altLang="en-US" dirty="0"/>
              <a:t>ジェンダー平等教育講師団の養成</a:t>
            </a:r>
            <a:endParaRPr dirty="0"/>
          </a:p>
        </p:txBody>
      </p:sp>
      <p:sp>
        <p:nvSpPr>
          <p:cNvPr id="101" name="직사각형 132"/>
          <p:cNvSpPr txBox="1"/>
          <p:nvPr/>
        </p:nvSpPr>
        <p:spPr>
          <a:xfrm>
            <a:off x="6617663" y="2336382"/>
            <a:ext cx="1349085"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a:latin typeface="Sandoll 삼립호빵체 Basic"/>
                <a:ea typeface="Sandoll 삼립호빵체 Basic"/>
                <a:cs typeface="Sandoll 삼립호빵체 Basic"/>
                <a:sym typeface="Sandoll 삼립호빵체 Basic"/>
              </a:defRPr>
            </a:lvl1pPr>
          </a:lstStyle>
          <a:p>
            <a:r>
              <a:rPr lang="ja-JP" altLang="en-US" dirty="0"/>
              <a:t>女性活動家大会</a:t>
            </a:r>
            <a:endParaRPr dirty="0"/>
          </a:p>
        </p:txBody>
      </p:sp>
      <p:sp>
        <p:nvSpPr>
          <p:cNvPr id="102" name="직사각형 133"/>
          <p:cNvSpPr txBox="1"/>
          <p:nvPr/>
        </p:nvSpPr>
        <p:spPr>
          <a:xfrm>
            <a:off x="1562110" y="4009301"/>
            <a:ext cx="810476"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a:latin typeface="Sandoll 삼립호빵체 Basic"/>
                <a:ea typeface="Sandoll 삼립호빵체 Basic"/>
                <a:cs typeface="Sandoll 삼립호빵체 Basic"/>
                <a:sym typeface="Sandoll 삼립호빵체 Basic"/>
              </a:defRPr>
            </a:lvl1pPr>
          </a:lstStyle>
          <a:p>
            <a:r>
              <a:rPr lang="ja-JP" altLang="en-US" dirty="0"/>
              <a:t>連帯活動</a:t>
            </a:r>
            <a:endParaRPr dirty="0"/>
          </a:p>
        </p:txBody>
      </p:sp>
      <p:sp>
        <p:nvSpPr>
          <p:cNvPr id="103" name="직사각형 134"/>
          <p:cNvSpPr txBox="1"/>
          <p:nvPr/>
        </p:nvSpPr>
        <p:spPr>
          <a:xfrm>
            <a:off x="4204826" y="4008297"/>
            <a:ext cx="810476"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a:latin typeface="Sandoll 삼립호빵체 Basic"/>
                <a:ea typeface="Sandoll 삼립호빵체 Basic"/>
                <a:cs typeface="Sandoll 삼립호빵체 Basic"/>
                <a:sym typeface="Sandoll 삼립호빵체 Basic"/>
              </a:defRPr>
            </a:lvl1pPr>
          </a:lstStyle>
          <a:p>
            <a:r>
              <a:rPr lang="ja-JP" altLang="en-US" dirty="0"/>
              <a:t>政策活動</a:t>
            </a:r>
            <a:endParaRPr dirty="0"/>
          </a:p>
        </p:txBody>
      </p:sp>
      <p:sp>
        <p:nvSpPr>
          <p:cNvPr id="104" name="직사각형 135"/>
          <p:cNvSpPr txBox="1"/>
          <p:nvPr/>
        </p:nvSpPr>
        <p:spPr>
          <a:xfrm>
            <a:off x="5899516" y="3988896"/>
            <a:ext cx="2785376"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a:latin typeface="Sandoll 삼립호빵체 Basic"/>
                <a:ea typeface="Sandoll 삼립호빵체 Basic"/>
                <a:cs typeface="Sandoll 삼립호빵체 Basic"/>
                <a:sym typeface="Sandoll 삼립호빵체 Basic"/>
              </a:defRPr>
            </a:lvl1pPr>
          </a:lstStyle>
          <a:p>
            <a:r>
              <a:rPr lang="ja-JP" altLang="en-US" dirty="0"/>
              <a:t>女性の争議組合への支援活動など</a:t>
            </a:r>
            <a:endParaRPr dirty="0"/>
          </a:p>
        </p:txBody>
      </p:sp>
      <p:sp>
        <p:nvSpPr>
          <p:cNvPr id="105" name="Google Shape;293;p33"/>
          <p:cNvSpPr/>
          <p:nvPr/>
        </p:nvSpPr>
        <p:spPr>
          <a:xfrm>
            <a:off x="1572943" y="1486254"/>
            <a:ext cx="799808" cy="800909"/>
          </a:xfrm>
          <a:prstGeom prst="ellipse">
            <a:avLst/>
          </a:prstGeom>
          <a:solidFill>
            <a:srgbClr val="7030A0"/>
          </a:solidFill>
          <a:ln w="12700">
            <a:miter lim="400000"/>
          </a:ln>
        </p:spPr>
        <p:txBody>
          <a:bodyPr lIns="45719" rIns="45719" anchor="ctr"/>
          <a:lstStyle/>
          <a:p>
            <a:endParaRPr/>
          </a:p>
        </p:txBody>
      </p:sp>
      <p:sp>
        <p:nvSpPr>
          <p:cNvPr id="106" name="Google Shape;293;p33"/>
          <p:cNvSpPr/>
          <p:nvPr/>
        </p:nvSpPr>
        <p:spPr>
          <a:xfrm>
            <a:off x="1567445" y="3076238"/>
            <a:ext cx="799807" cy="800909"/>
          </a:xfrm>
          <a:prstGeom prst="ellipse">
            <a:avLst/>
          </a:prstGeom>
          <a:solidFill>
            <a:srgbClr val="7030A0"/>
          </a:solidFill>
          <a:ln w="12700">
            <a:miter lim="400000"/>
          </a:ln>
        </p:spPr>
        <p:txBody>
          <a:bodyPr lIns="45719" rIns="45719" anchor="ctr"/>
          <a:lstStyle/>
          <a:p>
            <a:endParaRPr/>
          </a:p>
        </p:txBody>
      </p:sp>
      <p:grpSp>
        <p:nvGrpSpPr>
          <p:cNvPr id="112" name="Google Shape;10023;p101"/>
          <p:cNvGrpSpPr/>
          <p:nvPr/>
        </p:nvGrpSpPr>
        <p:grpSpPr>
          <a:xfrm>
            <a:off x="4412791" y="3217259"/>
            <a:ext cx="555165" cy="554076"/>
            <a:chOff x="0" y="0"/>
            <a:chExt cx="555163" cy="554074"/>
          </a:xfrm>
        </p:grpSpPr>
        <p:sp>
          <p:nvSpPr>
            <p:cNvPr id="107" name="Google Shape;10024;p101"/>
            <p:cNvSpPr/>
            <p:nvPr/>
          </p:nvSpPr>
          <p:spPr>
            <a:xfrm>
              <a:off x="0" y="0"/>
              <a:ext cx="391960" cy="489248"/>
            </a:xfrm>
            <a:custGeom>
              <a:avLst/>
              <a:gdLst/>
              <a:ahLst/>
              <a:cxnLst>
                <a:cxn ang="0">
                  <a:pos x="wd2" y="hd2"/>
                </a:cxn>
                <a:cxn ang="5400000">
                  <a:pos x="wd2" y="hd2"/>
                </a:cxn>
                <a:cxn ang="10800000">
                  <a:pos x="wd2" y="hd2"/>
                </a:cxn>
                <a:cxn ang="16200000">
                  <a:pos x="wd2" y="hd2"/>
                </a:cxn>
              </a:cxnLst>
              <a:rect l="0" t="0" r="r" b="b"/>
              <a:pathLst>
                <a:path w="21600" h="21600" extrusionOk="0">
                  <a:moveTo>
                    <a:pt x="894" y="0"/>
                  </a:moveTo>
                  <a:cubicBezTo>
                    <a:pt x="405" y="0"/>
                    <a:pt x="0" y="326"/>
                    <a:pt x="0" y="717"/>
                  </a:cubicBezTo>
                  <a:lnTo>
                    <a:pt x="0" y="20883"/>
                  </a:lnTo>
                  <a:cubicBezTo>
                    <a:pt x="0" y="21274"/>
                    <a:pt x="405" y="21600"/>
                    <a:pt x="894" y="21600"/>
                  </a:cubicBezTo>
                  <a:lnTo>
                    <a:pt x="1786" y="21600"/>
                  </a:lnTo>
                  <a:lnTo>
                    <a:pt x="1786" y="8002"/>
                  </a:lnTo>
                  <a:cubicBezTo>
                    <a:pt x="1786" y="7482"/>
                    <a:pt x="2111" y="6897"/>
                    <a:pt x="2598" y="6507"/>
                  </a:cubicBezTo>
                  <a:lnTo>
                    <a:pt x="8119" y="2082"/>
                  </a:lnTo>
                  <a:cubicBezTo>
                    <a:pt x="8606" y="1691"/>
                    <a:pt x="9339" y="1431"/>
                    <a:pt x="10071" y="1431"/>
                  </a:cubicBezTo>
                  <a:lnTo>
                    <a:pt x="21600" y="1431"/>
                  </a:lnTo>
                  <a:lnTo>
                    <a:pt x="21600" y="717"/>
                  </a:lnTo>
                  <a:cubicBezTo>
                    <a:pt x="21600" y="326"/>
                    <a:pt x="21195" y="0"/>
                    <a:pt x="20708" y="0"/>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sp>
          <p:nvSpPr>
            <p:cNvPr id="108" name="Google Shape;10025;p101"/>
            <p:cNvSpPr/>
            <p:nvPr/>
          </p:nvSpPr>
          <p:spPr>
            <a:xfrm>
              <a:off x="75164" y="75164"/>
              <a:ext cx="88403" cy="8989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21600"/>
                  </a:lnTo>
                  <a:lnTo>
                    <a:pt x="21600" y="0"/>
                  </a:ln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sp>
          <p:nvSpPr>
            <p:cNvPr id="109" name="Google Shape;10026;p101"/>
            <p:cNvSpPr/>
            <p:nvPr/>
          </p:nvSpPr>
          <p:spPr>
            <a:xfrm>
              <a:off x="197476" y="198926"/>
              <a:ext cx="228395" cy="226944"/>
            </a:xfrm>
            <a:custGeom>
              <a:avLst/>
              <a:gdLst/>
              <a:ahLst/>
              <a:cxnLst>
                <a:cxn ang="0">
                  <a:pos x="wd2" y="hd2"/>
                </a:cxn>
                <a:cxn ang="5400000">
                  <a:pos x="wd2" y="hd2"/>
                </a:cxn>
                <a:cxn ang="10800000">
                  <a:pos x="wd2" y="hd2"/>
                </a:cxn>
                <a:cxn ang="16200000">
                  <a:pos x="wd2" y="hd2"/>
                </a:cxn>
              </a:cxnLst>
              <a:rect l="0" t="0" r="r" b="b"/>
              <a:pathLst>
                <a:path w="21600" h="21600" extrusionOk="0">
                  <a:moveTo>
                    <a:pt x="10731" y="0"/>
                  </a:moveTo>
                  <a:cubicBezTo>
                    <a:pt x="4875" y="0"/>
                    <a:pt x="0" y="4910"/>
                    <a:pt x="0" y="10800"/>
                  </a:cubicBezTo>
                  <a:cubicBezTo>
                    <a:pt x="0" y="16690"/>
                    <a:pt x="4875" y="21600"/>
                    <a:pt x="10731" y="21600"/>
                  </a:cubicBezTo>
                  <a:cubicBezTo>
                    <a:pt x="16721" y="21600"/>
                    <a:pt x="21600" y="16690"/>
                    <a:pt x="21600" y="10800"/>
                  </a:cubicBezTo>
                  <a:cubicBezTo>
                    <a:pt x="21600" y="4910"/>
                    <a:pt x="16721" y="0"/>
                    <a:pt x="10731" y="0"/>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sp>
          <p:nvSpPr>
            <p:cNvPr id="110" name="Google Shape;10027;p101"/>
            <p:cNvSpPr/>
            <p:nvPr/>
          </p:nvSpPr>
          <p:spPr>
            <a:xfrm>
              <a:off x="63377" y="67774"/>
              <a:ext cx="359547" cy="453888"/>
            </a:xfrm>
            <a:custGeom>
              <a:avLst/>
              <a:gdLst/>
              <a:ahLst/>
              <a:cxnLst>
                <a:cxn ang="0">
                  <a:pos x="wd2" y="hd2"/>
                </a:cxn>
                <a:cxn ang="5400000">
                  <a:pos x="wd2" y="hd2"/>
                </a:cxn>
                <a:cxn ang="10800000">
                  <a:pos x="wd2" y="hd2"/>
                </a:cxn>
                <a:cxn ang="16200000">
                  <a:pos x="wd2" y="hd2"/>
                </a:cxn>
              </a:cxnLst>
              <a:rect l="0" t="0" r="r" b="b"/>
              <a:pathLst>
                <a:path w="21600" h="21600" extrusionOk="0">
                  <a:moveTo>
                    <a:pt x="8056" y="0"/>
                  </a:moveTo>
                  <a:lnTo>
                    <a:pt x="8056" y="5400"/>
                  </a:lnTo>
                  <a:cubicBezTo>
                    <a:pt x="8056" y="5892"/>
                    <a:pt x="7525" y="6241"/>
                    <a:pt x="6994" y="6241"/>
                  </a:cubicBezTo>
                  <a:lnTo>
                    <a:pt x="0" y="6241"/>
                  </a:lnTo>
                  <a:lnTo>
                    <a:pt x="0" y="20828"/>
                  </a:lnTo>
                  <a:cubicBezTo>
                    <a:pt x="0" y="21320"/>
                    <a:pt x="531" y="21600"/>
                    <a:pt x="1062" y="21600"/>
                  </a:cubicBezTo>
                  <a:lnTo>
                    <a:pt x="20625" y="21600"/>
                  </a:lnTo>
                  <a:cubicBezTo>
                    <a:pt x="20979" y="21600"/>
                    <a:pt x="21333" y="21460"/>
                    <a:pt x="21423" y="21320"/>
                  </a:cubicBezTo>
                  <a:lnTo>
                    <a:pt x="17528" y="18234"/>
                  </a:lnTo>
                  <a:cubicBezTo>
                    <a:pt x="16643" y="18515"/>
                    <a:pt x="15758" y="18584"/>
                    <a:pt x="14783" y="18584"/>
                  </a:cubicBezTo>
                  <a:cubicBezTo>
                    <a:pt x="9913" y="18584"/>
                    <a:pt x="6019" y="15428"/>
                    <a:pt x="6019" y="11641"/>
                  </a:cubicBezTo>
                  <a:cubicBezTo>
                    <a:pt x="6019" y="7855"/>
                    <a:pt x="10003" y="4699"/>
                    <a:pt x="14783" y="4699"/>
                  </a:cubicBezTo>
                  <a:cubicBezTo>
                    <a:pt x="17528" y="4699"/>
                    <a:pt x="20007" y="5752"/>
                    <a:pt x="21600" y="7363"/>
                  </a:cubicBezTo>
                  <a:lnTo>
                    <a:pt x="21600" y="772"/>
                  </a:lnTo>
                  <a:cubicBezTo>
                    <a:pt x="21600" y="352"/>
                    <a:pt x="21156" y="0"/>
                    <a:pt x="20625" y="0"/>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sp>
          <p:nvSpPr>
            <p:cNvPr id="111" name="Google Shape;10028;p101"/>
            <p:cNvSpPr/>
            <p:nvPr/>
          </p:nvSpPr>
          <p:spPr>
            <a:xfrm>
              <a:off x="389013" y="387562"/>
              <a:ext cx="166151" cy="166513"/>
            </a:xfrm>
            <a:custGeom>
              <a:avLst/>
              <a:gdLst/>
              <a:ahLst/>
              <a:cxnLst>
                <a:cxn ang="0">
                  <a:pos x="wd2" y="hd2"/>
                </a:cxn>
                <a:cxn ang="5400000">
                  <a:pos x="wd2" y="hd2"/>
                </a:cxn>
                <a:cxn ang="10800000">
                  <a:pos x="wd2" y="hd2"/>
                </a:cxn>
                <a:cxn ang="16200000">
                  <a:pos x="wd2" y="hd2"/>
                </a:cxn>
              </a:cxnLst>
              <a:rect l="0" t="0" r="r" b="b"/>
              <a:pathLst>
                <a:path w="21178" h="21600" extrusionOk="0">
                  <a:moveTo>
                    <a:pt x="5825" y="0"/>
                  </a:moveTo>
                  <a:cubicBezTo>
                    <a:pt x="4132" y="2482"/>
                    <a:pt x="2254" y="4587"/>
                    <a:pt x="0" y="6116"/>
                  </a:cubicBezTo>
                  <a:lnTo>
                    <a:pt x="14088" y="20453"/>
                  </a:lnTo>
                  <a:cubicBezTo>
                    <a:pt x="14839" y="21218"/>
                    <a:pt x="15871" y="21600"/>
                    <a:pt x="16932" y="21600"/>
                  </a:cubicBezTo>
                  <a:cubicBezTo>
                    <a:pt x="17987" y="21600"/>
                    <a:pt x="19066" y="21218"/>
                    <a:pt x="19913" y="20453"/>
                  </a:cubicBezTo>
                  <a:cubicBezTo>
                    <a:pt x="21600" y="18730"/>
                    <a:pt x="21600" y="16054"/>
                    <a:pt x="19913" y="14337"/>
                  </a:cubicBezTo>
                  <a:lnTo>
                    <a:pt x="5825" y="0"/>
                  </a:ln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grpSp>
      <p:grpSp>
        <p:nvGrpSpPr>
          <p:cNvPr id="121" name="Google Shape;10176;p101"/>
          <p:cNvGrpSpPr/>
          <p:nvPr/>
        </p:nvGrpSpPr>
        <p:grpSpPr>
          <a:xfrm>
            <a:off x="1718071" y="1604084"/>
            <a:ext cx="518716" cy="551738"/>
            <a:chOff x="46" y="46"/>
            <a:chExt cx="518714" cy="551736"/>
          </a:xfrm>
        </p:grpSpPr>
        <p:sp>
          <p:nvSpPr>
            <p:cNvPr id="113" name="Google Shape;10177;p101"/>
            <p:cNvSpPr/>
            <p:nvPr/>
          </p:nvSpPr>
          <p:spPr>
            <a:xfrm>
              <a:off x="257907" y="46"/>
              <a:ext cx="32414" cy="82509"/>
            </a:xfrm>
            <a:custGeom>
              <a:avLst/>
              <a:gdLst/>
              <a:ahLst/>
              <a:cxnLst>
                <a:cxn ang="0">
                  <a:pos x="wd2" y="hd2"/>
                </a:cxn>
                <a:cxn ang="5400000">
                  <a:pos x="wd2" y="hd2"/>
                </a:cxn>
                <a:cxn ang="10800000">
                  <a:pos x="wd2" y="hd2"/>
                </a:cxn>
                <a:cxn ang="16200000">
                  <a:pos x="wd2" y="hd2"/>
                </a:cxn>
              </a:cxnLst>
              <a:rect l="0" t="0" r="r" b="b"/>
              <a:pathLst>
                <a:path w="21600" h="21600" extrusionOk="0">
                  <a:moveTo>
                    <a:pt x="10816" y="0"/>
                  </a:moveTo>
                  <a:cubicBezTo>
                    <a:pt x="4925" y="0"/>
                    <a:pt x="0" y="1922"/>
                    <a:pt x="0" y="4237"/>
                  </a:cubicBezTo>
                  <a:lnTo>
                    <a:pt x="0" y="17351"/>
                  </a:lnTo>
                  <a:cubicBezTo>
                    <a:pt x="0" y="19665"/>
                    <a:pt x="4925" y="21600"/>
                    <a:pt x="10816" y="21600"/>
                  </a:cubicBezTo>
                  <a:cubicBezTo>
                    <a:pt x="16706" y="21600"/>
                    <a:pt x="21600" y="19665"/>
                    <a:pt x="21600" y="17351"/>
                  </a:cubicBezTo>
                  <a:lnTo>
                    <a:pt x="21600" y="4237"/>
                  </a:lnTo>
                  <a:cubicBezTo>
                    <a:pt x="21600" y="1922"/>
                    <a:pt x="16706" y="0"/>
                    <a:pt x="10816" y="0"/>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sp>
          <p:nvSpPr>
            <p:cNvPr id="114" name="Google Shape;10178;p101"/>
            <p:cNvSpPr/>
            <p:nvPr/>
          </p:nvSpPr>
          <p:spPr>
            <a:xfrm>
              <a:off x="358118" y="35033"/>
              <a:ext cx="63741" cy="63706"/>
            </a:xfrm>
            <a:custGeom>
              <a:avLst/>
              <a:gdLst/>
              <a:ahLst/>
              <a:cxnLst>
                <a:cxn ang="0">
                  <a:pos x="wd2" y="hd2"/>
                </a:cxn>
                <a:cxn ang="5400000">
                  <a:pos x="wd2" y="hd2"/>
                </a:cxn>
                <a:cxn ang="10800000">
                  <a:pos x="wd2" y="hd2"/>
                </a:cxn>
                <a:cxn ang="16200000">
                  <a:pos x="wd2" y="hd2"/>
                </a:cxn>
              </a:cxnLst>
              <a:rect l="0" t="0" r="r" b="b"/>
              <a:pathLst>
                <a:path w="20758" h="21600" extrusionOk="0">
                  <a:moveTo>
                    <a:pt x="15834" y="0"/>
                  </a:moveTo>
                  <a:cubicBezTo>
                    <a:pt x="14402" y="0"/>
                    <a:pt x="12955" y="365"/>
                    <a:pt x="11996" y="1126"/>
                  </a:cubicBezTo>
                  <a:lnTo>
                    <a:pt x="1439" y="12608"/>
                  </a:lnTo>
                  <a:cubicBezTo>
                    <a:pt x="-480" y="14606"/>
                    <a:pt x="-480" y="18111"/>
                    <a:pt x="1439" y="20109"/>
                  </a:cubicBezTo>
                  <a:cubicBezTo>
                    <a:pt x="2399" y="21108"/>
                    <a:pt x="3602" y="21600"/>
                    <a:pt x="4851" y="21600"/>
                  </a:cubicBezTo>
                  <a:cubicBezTo>
                    <a:pt x="6116" y="21600"/>
                    <a:pt x="7441" y="21108"/>
                    <a:pt x="8644" y="20109"/>
                  </a:cubicBezTo>
                  <a:lnTo>
                    <a:pt x="19673" y="8611"/>
                  </a:lnTo>
                  <a:cubicBezTo>
                    <a:pt x="21120" y="6613"/>
                    <a:pt x="21120" y="3124"/>
                    <a:pt x="19673" y="1126"/>
                  </a:cubicBezTo>
                  <a:cubicBezTo>
                    <a:pt x="18713" y="365"/>
                    <a:pt x="17281" y="0"/>
                    <a:pt x="15834" y="0"/>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sp>
          <p:nvSpPr>
            <p:cNvPr id="115" name="Google Shape;10179;p101"/>
            <p:cNvSpPr/>
            <p:nvPr/>
          </p:nvSpPr>
          <p:spPr>
            <a:xfrm>
              <a:off x="452436" y="228440"/>
              <a:ext cx="66326" cy="33864"/>
            </a:xfrm>
            <a:custGeom>
              <a:avLst/>
              <a:gdLst/>
              <a:ahLst/>
              <a:cxnLst>
                <a:cxn ang="0">
                  <a:pos x="wd2" y="hd2"/>
                </a:cxn>
                <a:cxn ang="5400000">
                  <a:pos x="wd2" y="hd2"/>
                </a:cxn>
                <a:cxn ang="10800000">
                  <a:pos x="wd2" y="hd2"/>
                </a:cxn>
                <a:cxn ang="16200000">
                  <a:pos x="wd2" y="hd2"/>
                </a:cxn>
              </a:cxnLst>
              <a:rect l="0" t="0" r="r" b="b"/>
              <a:pathLst>
                <a:path w="21600" h="21600" extrusionOk="0">
                  <a:moveTo>
                    <a:pt x="5758" y="0"/>
                  </a:moveTo>
                  <a:cubicBezTo>
                    <a:pt x="2392" y="0"/>
                    <a:pt x="0" y="4684"/>
                    <a:pt x="0" y="10323"/>
                  </a:cubicBezTo>
                  <a:cubicBezTo>
                    <a:pt x="0" y="16916"/>
                    <a:pt x="2392" y="21600"/>
                    <a:pt x="5758" y="21600"/>
                  </a:cubicBezTo>
                  <a:lnTo>
                    <a:pt x="16314" y="21600"/>
                  </a:lnTo>
                  <a:cubicBezTo>
                    <a:pt x="19193" y="21600"/>
                    <a:pt x="21600" y="16916"/>
                    <a:pt x="21600" y="10323"/>
                  </a:cubicBezTo>
                  <a:cubicBezTo>
                    <a:pt x="21600" y="4684"/>
                    <a:pt x="19193" y="0"/>
                    <a:pt x="16314" y="0"/>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sp>
          <p:nvSpPr>
            <p:cNvPr id="116" name="Google Shape;10180;p101"/>
            <p:cNvSpPr/>
            <p:nvPr/>
          </p:nvSpPr>
          <p:spPr>
            <a:xfrm>
              <a:off x="46" y="228440"/>
              <a:ext cx="66326" cy="32415"/>
            </a:xfrm>
            <a:custGeom>
              <a:avLst/>
              <a:gdLst/>
              <a:ahLst/>
              <a:cxnLst>
                <a:cxn ang="0">
                  <a:pos x="wd2" y="hd2"/>
                </a:cxn>
                <a:cxn ang="5400000">
                  <a:pos x="wd2" y="hd2"/>
                </a:cxn>
                <a:cxn ang="10800000">
                  <a:pos x="wd2" y="hd2"/>
                </a:cxn>
                <a:cxn ang="16200000">
                  <a:pos x="wd2" y="hd2"/>
                </a:cxn>
              </a:cxnLst>
              <a:rect l="0" t="0" r="r" b="b"/>
              <a:pathLst>
                <a:path w="21600" h="21600" extrusionOk="0">
                  <a:moveTo>
                    <a:pt x="5271" y="0"/>
                  </a:moveTo>
                  <a:cubicBezTo>
                    <a:pt x="2392" y="0"/>
                    <a:pt x="0" y="4894"/>
                    <a:pt x="0" y="10784"/>
                  </a:cubicBezTo>
                  <a:cubicBezTo>
                    <a:pt x="0" y="17673"/>
                    <a:pt x="2392" y="21600"/>
                    <a:pt x="5271" y="21600"/>
                  </a:cubicBezTo>
                  <a:lnTo>
                    <a:pt x="16314" y="21600"/>
                  </a:lnTo>
                  <a:cubicBezTo>
                    <a:pt x="19193" y="21600"/>
                    <a:pt x="21600" y="17673"/>
                    <a:pt x="21600" y="10784"/>
                  </a:cubicBezTo>
                  <a:cubicBezTo>
                    <a:pt x="21600" y="4894"/>
                    <a:pt x="19193" y="0"/>
                    <a:pt x="16314" y="0"/>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sp>
          <p:nvSpPr>
            <p:cNvPr id="117" name="Google Shape;10181;p101"/>
            <p:cNvSpPr/>
            <p:nvPr/>
          </p:nvSpPr>
          <p:spPr>
            <a:xfrm>
              <a:off x="129725" y="35033"/>
              <a:ext cx="63706" cy="63706"/>
            </a:xfrm>
            <a:custGeom>
              <a:avLst/>
              <a:gdLst/>
              <a:ahLst/>
              <a:cxnLst>
                <a:cxn ang="0">
                  <a:pos x="wd2" y="hd2"/>
                </a:cxn>
                <a:cxn ang="5400000">
                  <a:pos x="wd2" y="hd2"/>
                </a:cxn>
                <a:cxn ang="10800000">
                  <a:pos x="wd2" y="hd2"/>
                </a:cxn>
                <a:cxn ang="16200000">
                  <a:pos x="wd2" y="hd2"/>
                </a:cxn>
              </a:cxnLst>
              <a:rect l="0" t="0" r="r" b="b"/>
              <a:pathLst>
                <a:path w="20762" h="21600" extrusionOk="0">
                  <a:moveTo>
                    <a:pt x="5038" y="0"/>
                  </a:moveTo>
                  <a:cubicBezTo>
                    <a:pt x="3712" y="0"/>
                    <a:pt x="2401" y="365"/>
                    <a:pt x="1441" y="1126"/>
                  </a:cubicBezTo>
                  <a:cubicBezTo>
                    <a:pt x="-480" y="3124"/>
                    <a:pt x="-480" y="7121"/>
                    <a:pt x="1441" y="8611"/>
                  </a:cubicBezTo>
                  <a:lnTo>
                    <a:pt x="12004" y="20109"/>
                  </a:lnTo>
                  <a:cubicBezTo>
                    <a:pt x="12965" y="21108"/>
                    <a:pt x="14398" y="21600"/>
                    <a:pt x="15846" y="21600"/>
                  </a:cubicBezTo>
                  <a:cubicBezTo>
                    <a:pt x="17279" y="21600"/>
                    <a:pt x="18727" y="21108"/>
                    <a:pt x="19687" y="20109"/>
                  </a:cubicBezTo>
                  <a:cubicBezTo>
                    <a:pt x="21120" y="18111"/>
                    <a:pt x="21120" y="14606"/>
                    <a:pt x="19687" y="12608"/>
                  </a:cubicBezTo>
                  <a:lnTo>
                    <a:pt x="8636" y="1126"/>
                  </a:lnTo>
                  <a:cubicBezTo>
                    <a:pt x="7675" y="365"/>
                    <a:pt x="6364" y="0"/>
                    <a:pt x="5038" y="0"/>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sp>
          <p:nvSpPr>
            <p:cNvPr id="118" name="Google Shape;10182;p101"/>
            <p:cNvSpPr/>
            <p:nvPr/>
          </p:nvSpPr>
          <p:spPr>
            <a:xfrm>
              <a:off x="31330" y="98457"/>
              <a:ext cx="65637" cy="48598"/>
            </a:xfrm>
            <a:custGeom>
              <a:avLst/>
              <a:gdLst/>
              <a:ahLst/>
              <a:cxnLst>
                <a:cxn ang="0">
                  <a:pos x="wd2" y="hd2"/>
                </a:cxn>
                <a:cxn ang="5400000">
                  <a:pos x="wd2" y="hd2"/>
                </a:cxn>
                <a:cxn ang="10800000">
                  <a:pos x="wd2" y="hd2"/>
                </a:cxn>
                <a:cxn ang="16200000">
                  <a:pos x="wd2" y="hd2"/>
                </a:cxn>
              </a:cxnLst>
              <a:rect l="0" t="0" r="r" b="b"/>
              <a:pathLst>
                <a:path w="20467" h="21600" extrusionOk="0">
                  <a:moveTo>
                    <a:pt x="5194" y="0"/>
                  </a:moveTo>
                  <a:cubicBezTo>
                    <a:pt x="3313" y="0"/>
                    <a:pt x="1344" y="1684"/>
                    <a:pt x="352" y="4054"/>
                  </a:cubicBezTo>
                  <a:cubicBezTo>
                    <a:pt x="-567" y="7339"/>
                    <a:pt x="352" y="11912"/>
                    <a:pt x="2642" y="13887"/>
                  </a:cubicBezTo>
                  <a:lnTo>
                    <a:pt x="13216" y="21101"/>
                  </a:lnTo>
                  <a:cubicBezTo>
                    <a:pt x="13814" y="21434"/>
                    <a:pt x="14470" y="21600"/>
                    <a:pt x="15126" y="21600"/>
                  </a:cubicBezTo>
                  <a:cubicBezTo>
                    <a:pt x="17051" y="21600"/>
                    <a:pt x="19093" y="20249"/>
                    <a:pt x="20114" y="17816"/>
                  </a:cubicBezTo>
                  <a:cubicBezTo>
                    <a:pt x="21033" y="14532"/>
                    <a:pt x="20114" y="9293"/>
                    <a:pt x="17810" y="7983"/>
                  </a:cubicBezTo>
                  <a:lnTo>
                    <a:pt x="7236" y="790"/>
                  </a:lnTo>
                  <a:cubicBezTo>
                    <a:pt x="6609" y="249"/>
                    <a:pt x="5909" y="0"/>
                    <a:pt x="5194" y="0"/>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sp>
          <p:nvSpPr>
            <p:cNvPr id="119" name="Google Shape;10183;p101"/>
            <p:cNvSpPr/>
            <p:nvPr/>
          </p:nvSpPr>
          <p:spPr>
            <a:xfrm>
              <a:off x="420344" y="99018"/>
              <a:ext cx="65636" cy="50142"/>
            </a:xfrm>
            <a:custGeom>
              <a:avLst/>
              <a:gdLst/>
              <a:ahLst/>
              <a:cxnLst>
                <a:cxn ang="0">
                  <a:pos x="wd2" y="hd2"/>
                </a:cxn>
                <a:cxn ang="5400000">
                  <a:pos x="wd2" y="hd2"/>
                </a:cxn>
                <a:cxn ang="10800000">
                  <a:pos x="wd2" y="hd2"/>
                </a:cxn>
                <a:cxn ang="16200000">
                  <a:pos x="wd2" y="hd2"/>
                </a:cxn>
              </a:cxnLst>
              <a:rect l="0" t="0" r="r" b="b"/>
              <a:pathLst>
                <a:path w="20466" h="21600" extrusionOk="0">
                  <a:moveTo>
                    <a:pt x="15622" y="0"/>
                  </a:moveTo>
                  <a:cubicBezTo>
                    <a:pt x="14732" y="0"/>
                    <a:pt x="13770" y="363"/>
                    <a:pt x="12763" y="1149"/>
                  </a:cubicBezTo>
                  <a:lnTo>
                    <a:pt x="2656" y="8140"/>
                  </a:lnTo>
                  <a:cubicBezTo>
                    <a:pt x="352" y="10034"/>
                    <a:pt x="-567" y="13843"/>
                    <a:pt x="352" y="17671"/>
                  </a:cubicBezTo>
                  <a:cubicBezTo>
                    <a:pt x="1358" y="19968"/>
                    <a:pt x="3079" y="21600"/>
                    <a:pt x="5004" y="21600"/>
                  </a:cubicBezTo>
                  <a:cubicBezTo>
                    <a:pt x="5734" y="21600"/>
                    <a:pt x="6492" y="21358"/>
                    <a:pt x="7250" y="20834"/>
                  </a:cubicBezTo>
                  <a:lnTo>
                    <a:pt x="17810" y="13843"/>
                  </a:lnTo>
                  <a:cubicBezTo>
                    <a:pt x="20114" y="11949"/>
                    <a:pt x="21033" y="8140"/>
                    <a:pt x="20114" y="4332"/>
                  </a:cubicBezTo>
                  <a:cubicBezTo>
                    <a:pt x="19166" y="1713"/>
                    <a:pt x="17576" y="0"/>
                    <a:pt x="15622" y="0"/>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sp>
          <p:nvSpPr>
            <p:cNvPr id="120" name="Google Shape;10184;p101"/>
            <p:cNvSpPr/>
            <p:nvPr/>
          </p:nvSpPr>
          <p:spPr>
            <a:xfrm>
              <a:off x="88448" y="95791"/>
              <a:ext cx="331575" cy="455993"/>
            </a:xfrm>
            <a:custGeom>
              <a:avLst/>
              <a:gdLst/>
              <a:ahLst/>
              <a:cxnLst>
                <a:cxn ang="0">
                  <a:pos x="wd2" y="hd2"/>
                </a:cxn>
                <a:cxn ang="5400000">
                  <a:pos x="wd2" y="hd2"/>
                </a:cxn>
                <a:cxn ang="10800000">
                  <a:pos x="wd2" y="hd2"/>
                </a:cxn>
                <a:cxn ang="16200000">
                  <a:pos x="wd2" y="hd2"/>
                </a:cxn>
              </a:cxnLst>
              <a:rect l="0" t="0" r="r" b="b"/>
              <a:pathLst>
                <a:path w="21600" h="21600" extrusionOk="0">
                  <a:moveTo>
                    <a:pt x="10753" y="0"/>
                  </a:moveTo>
                  <a:cubicBezTo>
                    <a:pt x="9601" y="0"/>
                    <a:pt x="8641" y="698"/>
                    <a:pt x="8641" y="1606"/>
                  </a:cubicBezTo>
                  <a:lnTo>
                    <a:pt x="8641" y="3142"/>
                  </a:lnTo>
                  <a:cubicBezTo>
                    <a:pt x="8641" y="2304"/>
                    <a:pt x="7678" y="1606"/>
                    <a:pt x="6432" y="1606"/>
                  </a:cubicBezTo>
                  <a:cubicBezTo>
                    <a:pt x="5280" y="1606"/>
                    <a:pt x="4321" y="2304"/>
                    <a:pt x="4321" y="3142"/>
                  </a:cubicBezTo>
                  <a:lnTo>
                    <a:pt x="4321" y="4748"/>
                  </a:lnTo>
                  <a:cubicBezTo>
                    <a:pt x="4705" y="4748"/>
                    <a:pt x="4991" y="4608"/>
                    <a:pt x="5375" y="4608"/>
                  </a:cubicBezTo>
                  <a:lnTo>
                    <a:pt x="10655" y="4608"/>
                  </a:lnTo>
                  <a:cubicBezTo>
                    <a:pt x="12959" y="4608"/>
                    <a:pt x="14878" y="6004"/>
                    <a:pt x="14878" y="7679"/>
                  </a:cubicBezTo>
                  <a:cubicBezTo>
                    <a:pt x="14878" y="9075"/>
                    <a:pt x="13632" y="10192"/>
                    <a:pt x="11905" y="10542"/>
                  </a:cubicBezTo>
                  <a:cubicBezTo>
                    <a:pt x="12383" y="11240"/>
                    <a:pt x="12672" y="12146"/>
                    <a:pt x="12672" y="12983"/>
                  </a:cubicBezTo>
                  <a:cubicBezTo>
                    <a:pt x="12672" y="13473"/>
                    <a:pt x="12191" y="13821"/>
                    <a:pt x="11615" y="13821"/>
                  </a:cubicBezTo>
                  <a:cubicBezTo>
                    <a:pt x="11039" y="13821"/>
                    <a:pt x="10561" y="13473"/>
                    <a:pt x="10561" y="12983"/>
                  </a:cubicBezTo>
                  <a:cubicBezTo>
                    <a:pt x="10561" y="10890"/>
                    <a:pt x="8160" y="9146"/>
                    <a:pt x="5280" y="9146"/>
                  </a:cubicBezTo>
                  <a:lnTo>
                    <a:pt x="10561" y="9146"/>
                  </a:lnTo>
                  <a:cubicBezTo>
                    <a:pt x="11713" y="9146"/>
                    <a:pt x="12672" y="8446"/>
                    <a:pt x="12672" y="7608"/>
                  </a:cubicBezTo>
                  <a:cubicBezTo>
                    <a:pt x="12672" y="6702"/>
                    <a:pt x="11713" y="6004"/>
                    <a:pt x="10561" y="6004"/>
                  </a:cubicBezTo>
                  <a:lnTo>
                    <a:pt x="5280" y="6004"/>
                  </a:lnTo>
                  <a:cubicBezTo>
                    <a:pt x="2401" y="6004"/>
                    <a:pt x="0" y="7748"/>
                    <a:pt x="0" y="9844"/>
                  </a:cubicBezTo>
                  <a:lnTo>
                    <a:pt x="0" y="11448"/>
                  </a:lnTo>
                  <a:cubicBezTo>
                    <a:pt x="0" y="13542"/>
                    <a:pt x="1633" y="15427"/>
                    <a:pt x="4223" y="16333"/>
                  </a:cubicBezTo>
                  <a:lnTo>
                    <a:pt x="4223" y="18429"/>
                  </a:lnTo>
                  <a:cubicBezTo>
                    <a:pt x="2977" y="18429"/>
                    <a:pt x="2017" y="19127"/>
                    <a:pt x="2017" y="19965"/>
                  </a:cubicBezTo>
                  <a:lnTo>
                    <a:pt x="2017" y="20802"/>
                  </a:lnTo>
                  <a:cubicBezTo>
                    <a:pt x="2017" y="21221"/>
                    <a:pt x="2495" y="21569"/>
                    <a:pt x="3071" y="21569"/>
                  </a:cubicBezTo>
                  <a:lnTo>
                    <a:pt x="17855" y="21569"/>
                  </a:lnTo>
                  <a:cubicBezTo>
                    <a:pt x="18047" y="21591"/>
                    <a:pt x="18218" y="21600"/>
                    <a:pt x="18370" y="21600"/>
                  </a:cubicBezTo>
                  <a:cubicBezTo>
                    <a:pt x="19211" y="21600"/>
                    <a:pt x="19488" y="21296"/>
                    <a:pt x="19488" y="20942"/>
                  </a:cubicBezTo>
                  <a:lnTo>
                    <a:pt x="19488" y="20173"/>
                  </a:lnTo>
                  <a:cubicBezTo>
                    <a:pt x="19488" y="19267"/>
                    <a:pt x="18623" y="18569"/>
                    <a:pt x="17374" y="18569"/>
                  </a:cubicBezTo>
                  <a:lnTo>
                    <a:pt x="17374" y="16475"/>
                  </a:lnTo>
                  <a:cubicBezTo>
                    <a:pt x="19872" y="15636"/>
                    <a:pt x="21600" y="13681"/>
                    <a:pt x="21600" y="11588"/>
                  </a:cubicBezTo>
                  <a:lnTo>
                    <a:pt x="21600" y="4748"/>
                  </a:lnTo>
                  <a:cubicBezTo>
                    <a:pt x="21600" y="3840"/>
                    <a:pt x="20640" y="3142"/>
                    <a:pt x="19391" y="3142"/>
                  </a:cubicBezTo>
                  <a:cubicBezTo>
                    <a:pt x="18239" y="3142"/>
                    <a:pt x="17279" y="3840"/>
                    <a:pt x="17279" y="4748"/>
                  </a:cubicBezTo>
                  <a:lnTo>
                    <a:pt x="17279" y="3142"/>
                  </a:lnTo>
                  <a:cubicBezTo>
                    <a:pt x="17279" y="2304"/>
                    <a:pt x="16320" y="1606"/>
                    <a:pt x="15070" y="1606"/>
                  </a:cubicBezTo>
                  <a:cubicBezTo>
                    <a:pt x="13919" y="1606"/>
                    <a:pt x="12959" y="2304"/>
                    <a:pt x="12959" y="3142"/>
                  </a:cubicBezTo>
                  <a:lnTo>
                    <a:pt x="12959" y="1606"/>
                  </a:lnTo>
                  <a:cubicBezTo>
                    <a:pt x="12959" y="698"/>
                    <a:pt x="11999" y="0"/>
                    <a:pt x="10753" y="0"/>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grpSp>
      <p:grpSp>
        <p:nvGrpSpPr>
          <p:cNvPr id="128" name="Google Shape;10207;p101"/>
          <p:cNvGrpSpPr/>
          <p:nvPr/>
        </p:nvGrpSpPr>
        <p:grpSpPr>
          <a:xfrm>
            <a:off x="1693980" y="3173942"/>
            <a:ext cx="552810" cy="554030"/>
            <a:chOff x="0" y="0"/>
            <a:chExt cx="552808" cy="554028"/>
          </a:xfrm>
        </p:grpSpPr>
        <p:sp>
          <p:nvSpPr>
            <p:cNvPr id="122" name="Google Shape;10208;p101"/>
            <p:cNvSpPr/>
            <p:nvPr/>
          </p:nvSpPr>
          <p:spPr>
            <a:xfrm>
              <a:off x="47377" y="0"/>
              <a:ext cx="162070" cy="162070"/>
            </a:xfrm>
            <a:custGeom>
              <a:avLst/>
              <a:gdLst/>
              <a:ahLst/>
              <a:cxnLst>
                <a:cxn ang="0">
                  <a:pos x="wd2" y="hd2"/>
                </a:cxn>
                <a:cxn ang="5400000">
                  <a:pos x="wd2" y="hd2"/>
                </a:cxn>
                <a:cxn ang="10800000">
                  <a:pos x="wd2" y="hd2"/>
                </a:cxn>
                <a:cxn ang="16200000">
                  <a:pos x="wd2" y="hd2"/>
                </a:cxn>
              </a:cxnLst>
              <a:rect l="0" t="0" r="r" b="b"/>
              <a:pathLst>
                <a:path w="21600" h="21600" extrusionOk="0">
                  <a:moveTo>
                    <a:pt x="10797" y="0"/>
                  </a:moveTo>
                  <a:cubicBezTo>
                    <a:pt x="4906" y="0"/>
                    <a:pt x="0" y="4906"/>
                    <a:pt x="0" y="10797"/>
                  </a:cubicBezTo>
                  <a:cubicBezTo>
                    <a:pt x="0" y="16694"/>
                    <a:pt x="4906" y="21600"/>
                    <a:pt x="10797" y="21600"/>
                  </a:cubicBezTo>
                  <a:cubicBezTo>
                    <a:pt x="16688" y="21600"/>
                    <a:pt x="21600" y="16694"/>
                    <a:pt x="21600" y="10797"/>
                  </a:cubicBezTo>
                  <a:cubicBezTo>
                    <a:pt x="21600" y="4906"/>
                    <a:pt x="16688" y="0"/>
                    <a:pt x="10797" y="0"/>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sp>
          <p:nvSpPr>
            <p:cNvPr id="123" name="Google Shape;10209;p101"/>
            <p:cNvSpPr/>
            <p:nvPr/>
          </p:nvSpPr>
          <p:spPr>
            <a:xfrm>
              <a:off x="261037" y="66277"/>
              <a:ext cx="193011" cy="127131"/>
            </a:xfrm>
            <a:custGeom>
              <a:avLst/>
              <a:gdLst/>
              <a:ahLst/>
              <a:cxnLst>
                <a:cxn ang="0">
                  <a:pos x="wd2" y="hd2"/>
                </a:cxn>
                <a:cxn ang="5400000">
                  <a:pos x="wd2" y="hd2"/>
                </a:cxn>
                <a:cxn ang="10800000">
                  <a:pos x="wd2" y="hd2"/>
                </a:cxn>
                <a:cxn ang="16200000">
                  <a:pos x="wd2" y="hd2"/>
                </a:cxn>
              </a:cxnLst>
              <a:rect l="0" t="0" r="r" b="b"/>
              <a:pathLst>
                <a:path w="21436" h="21600" extrusionOk="0">
                  <a:moveTo>
                    <a:pt x="1797" y="0"/>
                  </a:moveTo>
                  <a:cubicBezTo>
                    <a:pt x="816" y="0"/>
                    <a:pt x="0" y="1256"/>
                    <a:pt x="0" y="2758"/>
                  </a:cubicBezTo>
                  <a:cubicBezTo>
                    <a:pt x="0" y="4260"/>
                    <a:pt x="488" y="5261"/>
                    <a:pt x="1636" y="5261"/>
                  </a:cubicBezTo>
                  <a:lnTo>
                    <a:pt x="12436" y="5261"/>
                  </a:lnTo>
                  <a:cubicBezTo>
                    <a:pt x="13418" y="5261"/>
                    <a:pt x="14239" y="6517"/>
                    <a:pt x="14239" y="8019"/>
                  </a:cubicBezTo>
                  <a:lnTo>
                    <a:pt x="14239" y="12525"/>
                  </a:lnTo>
                  <a:lnTo>
                    <a:pt x="13584" y="11523"/>
                  </a:lnTo>
                  <a:cubicBezTo>
                    <a:pt x="13335" y="11023"/>
                    <a:pt x="12888" y="10768"/>
                    <a:pt x="12416" y="10768"/>
                  </a:cubicBezTo>
                  <a:cubicBezTo>
                    <a:pt x="11948" y="10768"/>
                    <a:pt x="11455" y="11023"/>
                    <a:pt x="11127" y="11523"/>
                  </a:cubicBezTo>
                  <a:cubicBezTo>
                    <a:pt x="10639" y="12525"/>
                    <a:pt x="10639" y="14273"/>
                    <a:pt x="11127" y="15274"/>
                  </a:cubicBezTo>
                  <a:lnTo>
                    <a:pt x="14894" y="21036"/>
                  </a:lnTo>
                  <a:cubicBezTo>
                    <a:pt x="15221" y="21409"/>
                    <a:pt x="15668" y="21600"/>
                    <a:pt x="16119" y="21600"/>
                  </a:cubicBezTo>
                  <a:cubicBezTo>
                    <a:pt x="16571" y="21600"/>
                    <a:pt x="17018" y="21409"/>
                    <a:pt x="17345" y="21036"/>
                  </a:cubicBezTo>
                  <a:lnTo>
                    <a:pt x="20945" y="15274"/>
                  </a:lnTo>
                  <a:cubicBezTo>
                    <a:pt x="21600" y="14273"/>
                    <a:pt x="21600" y="12525"/>
                    <a:pt x="20945" y="11523"/>
                  </a:cubicBezTo>
                  <a:cubicBezTo>
                    <a:pt x="20701" y="11023"/>
                    <a:pt x="20249" y="10768"/>
                    <a:pt x="19782" y="10768"/>
                  </a:cubicBezTo>
                  <a:cubicBezTo>
                    <a:pt x="19309" y="10768"/>
                    <a:pt x="18821" y="11023"/>
                    <a:pt x="18494" y="11523"/>
                  </a:cubicBezTo>
                  <a:lnTo>
                    <a:pt x="18000" y="12525"/>
                  </a:lnTo>
                  <a:lnTo>
                    <a:pt x="18000" y="8019"/>
                  </a:lnTo>
                  <a:cubicBezTo>
                    <a:pt x="18000" y="3505"/>
                    <a:pt x="15548" y="0"/>
                    <a:pt x="12603" y="0"/>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sp>
          <p:nvSpPr>
            <p:cNvPr id="124" name="Google Shape;10210;p101"/>
            <p:cNvSpPr/>
            <p:nvPr/>
          </p:nvSpPr>
          <p:spPr>
            <a:xfrm>
              <a:off x="60637" y="355756"/>
              <a:ext cx="197455" cy="129236"/>
            </a:xfrm>
            <a:custGeom>
              <a:avLst/>
              <a:gdLst/>
              <a:ahLst/>
              <a:cxnLst>
                <a:cxn ang="0">
                  <a:pos x="wd2" y="hd2"/>
                </a:cxn>
                <a:cxn ang="5400000">
                  <a:pos x="wd2" y="hd2"/>
                </a:cxn>
                <a:cxn ang="10800000">
                  <a:pos x="wd2" y="hd2"/>
                </a:cxn>
                <a:cxn ang="16200000">
                  <a:pos x="wd2" y="hd2"/>
                </a:cxn>
              </a:cxnLst>
              <a:rect l="0" t="0" r="r" b="b"/>
              <a:pathLst>
                <a:path w="21440" h="21600" extrusionOk="0">
                  <a:moveTo>
                    <a:pt x="5396" y="0"/>
                  </a:moveTo>
                  <a:cubicBezTo>
                    <a:pt x="4924" y="0"/>
                    <a:pt x="4426" y="219"/>
                    <a:pt x="4000" y="876"/>
                  </a:cubicBezTo>
                  <a:lnTo>
                    <a:pt x="480" y="6293"/>
                  </a:lnTo>
                  <a:cubicBezTo>
                    <a:pt x="-160" y="7278"/>
                    <a:pt x="-160" y="9256"/>
                    <a:pt x="480" y="9991"/>
                  </a:cubicBezTo>
                  <a:cubicBezTo>
                    <a:pt x="800" y="10483"/>
                    <a:pt x="1237" y="10734"/>
                    <a:pt x="1679" y="10734"/>
                  </a:cubicBezTo>
                  <a:cubicBezTo>
                    <a:pt x="2115" y="10734"/>
                    <a:pt x="2557" y="10483"/>
                    <a:pt x="2877" y="9991"/>
                  </a:cubicBezTo>
                  <a:lnTo>
                    <a:pt x="3517" y="9256"/>
                  </a:lnTo>
                  <a:lnTo>
                    <a:pt x="3517" y="13438"/>
                  </a:lnTo>
                  <a:cubicBezTo>
                    <a:pt x="3517" y="18121"/>
                    <a:pt x="5919" y="21569"/>
                    <a:pt x="8636" y="21569"/>
                  </a:cubicBezTo>
                  <a:lnTo>
                    <a:pt x="19200" y="21569"/>
                  </a:lnTo>
                  <a:cubicBezTo>
                    <a:pt x="19322" y="21584"/>
                    <a:pt x="19444" y="21600"/>
                    <a:pt x="19556" y="21600"/>
                  </a:cubicBezTo>
                  <a:cubicBezTo>
                    <a:pt x="20770" y="21600"/>
                    <a:pt x="21440" y="20451"/>
                    <a:pt x="21440" y="19106"/>
                  </a:cubicBezTo>
                  <a:cubicBezTo>
                    <a:pt x="21440" y="17379"/>
                    <a:pt x="20638" y="16151"/>
                    <a:pt x="19678" y="16151"/>
                  </a:cubicBezTo>
                  <a:lnTo>
                    <a:pt x="9119" y="16151"/>
                  </a:lnTo>
                  <a:cubicBezTo>
                    <a:pt x="8159" y="16151"/>
                    <a:pt x="7357" y="14916"/>
                    <a:pt x="7357" y="13438"/>
                  </a:cubicBezTo>
                  <a:lnTo>
                    <a:pt x="7357" y="9256"/>
                  </a:lnTo>
                  <a:lnTo>
                    <a:pt x="7839" y="9991"/>
                  </a:lnTo>
                  <a:cubicBezTo>
                    <a:pt x="8159" y="10483"/>
                    <a:pt x="8636" y="10734"/>
                    <a:pt x="9099" y="10734"/>
                  </a:cubicBezTo>
                  <a:cubicBezTo>
                    <a:pt x="9556" y="10734"/>
                    <a:pt x="9998" y="10483"/>
                    <a:pt x="10236" y="9991"/>
                  </a:cubicBezTo>
                  <a:cubicBezTo>
                    <a:pt x="10876" y="9256"/>
                    <a:pt x="10876" y="7278"/>
                    <a:pt x="10236" y="6293"/>
                  </a:cubicBezTo>
                  <a:lnTo>
                    <a:pt x="6717" y="876"/>
                  </a:lnTo>
                  <a:cubicBezTo>
                    <a:pt x="6397" y="633"/>
                    <a:pt x="6239" y="633"/>
                    <a:pt x="6077" y="141"/>
                  </a:cubicBezTo>
                  <a:cubicBezTo>
                    <a:pt x="5863" y="55"/>
                    <a:pt x="5635" y="0"/>
                    <a:pt x="5396" y="0"/>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sp>
          <p:nvSpPr>
            <p:cNvPr id="125" name="Google Shape;10211;p101"/>
            <p:cNvSpPr/>
            <p:nvPr/>
          </p:nvSpPr>
          <p:spPr>
            <a:xfrm>
              <a:off x="339102" y="226896"/>
              <a:ext cx="166560" cy="160620"/>
            </a:xfrm>
            <a:custGeom>
              <a:avLst/>
              <a:gdLst/>
              <a:ahLst/>
              <a:cxnLst>
                <a:cxn ang="0">
                  <a:pos x="wd2" y="hd2"/>
                </a:cxn>
                <a:cxn ang="5400000">
                  <a:pos x="wd2" y="hd2"/>
                </a:cxn>
                <a:cxn ang="10800000">
                  <a:pos x="wd2" y="hd2"/>
                </a:cxn>
                <a:cxn ang="16200000">
                  <a:pos x="wd2" y="hd2"/>
                </a:cxn>
              </a:cxnLst>
              <a:rect l="0" t="0" r="r" b="b"/>
              <a:pathLst>
                <a:path w="21600" h="21600" extrusionOk="0">
                  <a:moveTo>
                    <a:pt x="10894" y="0"/>
                  </a:moveTo>
                  <a:cubicBezTo>
                    <a:pt x="4780" y="0"/>
                    <a:pt x="0" y="4957"/>
                    <a:pt x="0" y="10901"/>
                  </a:cubicBezTo>
                  <a:cubicBezTo>
                    <a:pt x="0" y="16650"/>
                    <a:pt x="4780" y="21600"/>
                    <a:pt x="10894" y="21600"/>
                  </a:cubicBezTo>
                  <a:cubicBezTo>
                    <a:pt x="16626" y="21600"/>
                    <a:pt x="21600" y="16650"/>
                    <a:pt x="21600" y="10901"/>
                  </a:cubicBezTo>
                  <a:cubicBezTo>
                    <a:pt x="21600" y="4957"/>
                    <a:pt x="16820" y="0"/>
                    <a:pt x="10894" y="0"/>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sp>
          <p:nvSpPr>
            <p:cNvPr id="126" name="Google Shape;10212;p101"/>
            <p:cNvSpPr/>
            <p:nvPr/>
          </p:nvSpPr>
          <p:spPr>
            <a:xfrm>
              <a:off x="0" y="159122"/>
              <a:ext cx="258092" cy="165064"/>
            </a:xfrm>
            <a:custGeom>
              <a:avLst/>
              <a:gdLst/>
              <a:ahLst/>
              <a:cxnLst>
                <a:cxn ang="0">
                  <a:pos x="wd2" y="hd2"/>
                </a:cxn>
                <a:cxn ang="5400000">
                  <a:pos x="wd2" y="hd2"/>
                </a:cxn>
                <a:cxn ang="10800000">
                  <a:pos x="wd2" y="hd2"/>
                </a:cxn>
                <a:cxn ang="16200000">
                  <a:pos x="wd2" y="hd2"/>
                </a:cxn>
              </a:cxnLst>
              <a:rect l="0" t="0" r="r" b="b"/>
              <a:pathLst>
                <a:path w="21495" h="21600" extrusionOk="0">
                  <a:moveTo>
                    <a:pt x="4067" y="0"/>
                  </a:moveTo>
                  <a:cubicBezTo>
                    <a:pt x="1613" y="3281"/>
                    <a:pt x="16" y="7908"/>
                    <a:pt x="16" y="13117"/>
                  </a:cubicBezTo>
                  <a:lnTo>
                    <a:pt x="16" y="19476"/>
                  </a:lnTo>
                  <a:cubicBezTo>
                    <a:pt x="-105" y="20633"/>
                    <a:pt x="507" y="21600"/>
                    <a:pt x="1243" y="21600"/>
                  </a:cubicBezTo>
                  <a:lnTo>
                    <a:pt x="20143" y="21600"/>
                  </a:lnTo>
                  <a:cubicBezTo>
                    <a:pt x="20880" y="21600"/>
                    <a:pt x="21495" y="20633"/>
                    <a:pt x="21495" y="19476"/>
                  </a:cubicBezTo>
                  <a:lnTo>
                    <a:pt x="21495" y="13117"/>
                  </a:lnTo>
                  <a:cubicBezTo>
                    <a:pt x="21495" y="7908"/>
                    <a:pt x="20023" y="3281"/>
                    <a:pt x="17568" y="0"/>
                  </a:cubicBezTo>
                  <a:cubicBezTo>
                    <a:pt x="15847" y="2895"/>
                    <a:pt x="13393" y="4627"/>
                    <a:pt x="10818" y="4627"/>
                  </a:cubicBezTo>
                  <a:cubicBezTo>
                    <a:pt x="8239" y="4627"/>
                    <a:pt x="5785" y="3085"/>
                    <a:pt x="4067" y="0"/>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sp>
          <p:nvSpPr>
            <p:cNvPr id="127" name="Google Shape;10213;p101"/>
            <p:cNvSpPr/>
            <p:nvPr/>
          </p:nvSpPr>
          <p:spPr>
            <a:xfrm>
              <a:off x="290504" y="386065"/>
              <a:ext cx="262305" cy="167964"/>
            </a:xfrm>
            <a:custGeom>
              <a:avLst/>
              <a:gdLst/>
              <a:ahLst/>
              <a:cxnLst>
                <a:cxn ang="0">
                  <a:pos x="wd2" y="hd2"/>
                </a:cxn>
                <a:cxn ang="5400000">
                  <a:pos x="wd2" y="hd2"/>
                </a:cxn>
                <a:cxn ang="10800000">
                  <a:pos x="wd2" y="hd2"/>
                </a:cxn>
                <a:cxn ang="16200000">
                  <a:pos x="wd2" y="hd2"/>
                </a:cxn>
              </a:cxnLst>
              <a:rect l="0" t="0" r="r" b="b"/>
              <a:pathLst>
                <a:path w="21600" h="21600" extrusionOk="0">
                  <a:moveTo>
                    <a:pt x="3882" y="0"/>
                  </a:moveTo>
                  <a:cubicBezTo>
                    <a:pt x="1456" y="3224"/>
                    <a:pt x="0" y="7579"/>
                    <a:pt x="0" y="12884"/>
                  </a:cubicBezTo>
                  <a:lnTo>
                    <a:pt x="0" y="19519"/>
                  </a:lnTo>
                  <a:cubicBezTo>
                    <a:pt x="0" y="20656"/>
                    <a:pt x="605" y="21600"/>
                    <a:pt x="1333" y="21600"/>
                  </a:cubicBezTo>
                  <a:lnTo>
                    <a:pt x="20263" y="21600"/>
                  </a:lnTo>
                  <a:cubicBezTo>
                    <a:pt x="20991" y="21600"/>
                    <a:pt x="21600" y="20656"/>
                    <a:pt x="21600" y="19519"/>
                  </a:cubicBezTo>
                  <a:lnTo>
                    <a:pt x="21600" y="12884"/>
                  </a:lnTo>
                  <a:cubicBezTo>
                    <a:pt x="21477" y="7579"/>
                    <a:pt x="20021" y="3224"/>
                    <a:pt x="17594" y="0"/>
                  </a:cubicBezTo>
                  <a:cubicBezTo>
                    <a:pt x="15896" y="2845"/>
                    <a:pt x="13469" y="4547"/>
                    <a:pt x="10677" y="4547"/>
                  </a:cubicBezTo>
                  <a:cubicBezTo>
                    <a:pt x="8008" y="4547"/>
                    <a:pt x="5581" y="2845"/>
                    <a:pt x="3882" y="0"/>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grpSp>
      <p:grpSp>
        <p:nvGrpSpPr>
          <p:cNvPr id="136" name="Google Shape;10224;p101"/>
          <p:cNvGrpSpPr/>
          <p:nvPr/>
        </p:nvGrpSpPr>
        <p:grpSpPr>
          <a:xfrm>
            <a:off x="7029818" y="1680373"/>
            <a:ext cx="554077" cy="452392"/>
            <a:chOff x="0" y="46"/>
            <a:chExt cx="554075" cy="452390"/>
          </a:xfrm>
        </p:grpSpPr>
        <p:sp>
          <p:nvSpPr>
            <p:cNvPr id="129" name="Google Shape;10225;p101"/>
            <p:cNvSpPr/>
            <p:nvPr/>
          </p:nvSpPr>
          <p:spPr>
            <a:xfrm>
              <a:off x="471567" y="194529"/>
              <a:ext cx="82509" cy="33912"/>
            </a:xfrm>
            <a:custGeom>
              <a:avLst/>
              <a:gdLst/>
              <a:ahLst/>
              <a:cxnLst>
                <a:cxn ang="0">
                  <a:pos x="wd2" y="hd2"/>
                </a:cxn>
                <a:cxn ang="5400000">
                  <a:pos x="wd2" y="hd2"/>
                </a:cxn>
                <a:cxn ang="10800000">
                  <a:pos x="wd2" y="hd2"/>
                </a:cxn>
                <a:cxn ang="16200000">
                  <a:pos x="wd2" y="hd2"/>
                </a:cxn>
              </a:cxnLst>
              <a:rect l="0" t="0" r="r" b="b"/>
              <a:pathLst>
                <a:path w="21600" h="21600" extrusionOk="0">
                  <a:moveTo>
                    <a:pt x="4237" y="0"/>
                  </a:moveTo>
                  <a:cubicBezTo>
                    <a:pt x="1922" y="0"/>
                    <a:pt x="0" y="4707"/>
                    <a:pt x="0" y="11262"/>
                  </a:cubicBezTo>
                  <a:cubicBezTo>
                    <a:pt x="0" y="16893"/>
                    <a:pt x="1922" y="21600"/>
                    <a:pt x="4237" y="21600"/>
                  </a:cubicBezTo>
                  <a:lnTo>
                    <a:pt x="17363" y="21600"/>
                  </a:lnTo>
                  <a:cubicBezTo>
                    <a:pt x="19678" y="21600"/>
                    <a:pt x="21600" y="16893"/>
                    <a:pt x="21600" y="11262"/>
                  </a:cubicBezTo>
                  <a:cubicBezTo>
                    <a:pt x="21220" y="4707"/>
                    <a:pt x="19678" y="0"/>
                    <a:pt x="17363" y="0"/>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sp>
          <p:nvSpPr>
            <p:cNvPr id="130" name="Google Shape;10226;p101"/>
            <p:cNvSpPr/>
            <p:nvPr/>
          </p:nvSpPr>
          <p:spPr>
            <a:xfrm>
              <a:off x="454237" y="260854"/>
              <a:ext cx="65952" cy="63378"/>
            </a:xfrm>
            <a:custGeom>
              <a:avLst/>
              <a:gdLst/>
              <a:ahLst/>
              <a:cxnLst>
                <a:cxn ang="0">
                  <a:pos x="wd2" y="hd2"/>
                </a:cxn>
                <a:cxn ang="5400000">
                  <a:pos x="wd2" y="hd2"/>
                </a:cxn>
                <a:cxn ang="10800000">
                  <a:pos x="wd2" y="hd2"/>
                </a:cxn>
                <a:cxn ang="16200000">
                  <a:pos x="wd2" y="hd2"/>
                </a:cxn>
              </a:cxnLst>
              <a:rect l="0" t="0" r="r" b="b"/>
              <a:pathLst>
                <a:path w="20564" h="21600" extrusionOk="0">
                  <a:moveTo>
                    <a:pt x="5170" y="0"/>
                  </a:moveTo>
                  <a:cubicBezTo>
                    <a:pt x="3916" y="0"/>
                    <a:pt x="2647" y="510"/>
                    <a:pt x="1728" y="1514"/>
                  </a:cubicBezTo>
                  <a:cubicBezTo>
                    <a:pt x="-576" y="3523"/>
                    <a:pt x="-576" y="6536"/>
                    <a:pt x="1728" y="9039"/>
                  </a:cubicBezTo>
                  <a:lnTo>
                    <a:pt x="12288" y="20086"/>
                  </a:lnTo>
                  <a:cubicBezTo>
                    <a:pt x="13207" y="21090"/>
                    <a:pt x="14475" y="21600"/>
                    <a:pt x="15744" y="21600"/>
                  </a:cubicBezTo>
                  <a:cubicBezTo>
                    <a:pt x="16999" y="21600"/>
                    <a:pt x="18267" y="21090"/>
                    <a:pt x="19186" y="20086"/>
                  </a:cubicBezTo>
                  <a:cubicBezTo>
                    <a:pt x="21024" y="18077"/>
                    <a:pt x="21024" y="14570"/>
                    <a:pt x="19186" y="12561"/>
                  </a:cubicBezTo>
                  <a:lnTo>
                    <a:pt x="8612" y="1514"/>
                  </a:lnTo>
                  <a:cubicBezTo>
                    <a:pt x="7694" y="510"/>
                    <a:pt x="6439" y="0"/>
                    <a:pt x="5170" y="0"/>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sp>
          <p:nvSpPr>
            <p:cNvPr id="131" name="Google Shape;10227;p101"/>
            <p:cNvSpPr/>
            <p:nvPr/>
          </p:nvSpPr>
          <p:spPr>
            <a:xfrm>
              <a:off x="456447" y="97288"/>
              <a:ext cx="63742" cy="64454"/>
            </a:xfrm>
            <a:custGeom>
              <a:avLst/>
              <a:gdLst/>
              <a:ahLst/>
              <a:cxnLst>
                <a:cxn ang="0">
                  <a:pos x="wd2" y="hd2"/>
                </a:cxn>
                <a:cxn ang="5400000">
                  <a:pos x="wd2" y="hd2"/>
                </a:cxn>
                <a:cxn ang="10800000">
                  <a:pos x="wd2" y="hd2"/>
                </a:cxn>
                <a:cxn ang="16200000">
                  <a:pos x="wd2" y="hd2"/>
                </a:cxn>
              </a:cxnLst>
              <a:rect l="0" t="0" r="r" b="b"/>
              <a:pathLst>
                <a:path w="20758" h="21600" extrusionOk="0">
                  <a:moveTo>
                    <a:pt x="15724" y="0"/>
                  </a:moveTo>
                  <a:cubicBezTo>
                    <a:pt x="14399" y="0"/>
                    <a:pt x="13073" y="486"/>
                    <a:pt x="12114" y="1489"/>
                  </a:cubicBezTo>
                  <a:lnTo>
                    <a:pt x="1085" y="12352"/>
                  </a:lnTo>
                  <a:cubicBezTo>
                    <a:pt x="-362" y="14327"/>
                    <a:pt x="-362" y="17775"/>
                    <a:pt x="1085" y="19750"/>
                  </a:cubicBezTo>
                  <a:cubicBezTo>
                    <a:pt x="2045" y="20989"/>
                    <a:pt x="3477" y="21600"/>
                    <a:pt x="4863" y="21600"/>
                  </a:cubicBezTo>
                  <a:cubicBezTo>
                    <a:pt x="6249" y="21600"/>
                    <a:pt x="7559" y="20989"/>
                    <a:pt x="8275" y="19750"/>
                  </a:cubicBezTo>
                  <a:lnTo>
                    <a:pt x="19319" y="8888"/>
                  </a:lnTo>
                  <a:cubicBezTo>
                    <a:pt x="21238" y="6913"/>
                    <a:pt x="21238" y="2963"/>
                    <a:pt x="19319" y="1489"/>
                  </a:cubicBezTo>
                  <a:cubicBezTo>
                    <a:pt x="18359" y="486"/>
                    <a:pt x="17034" y="0"/>
                    <a:pt x="15724" y="0"/>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sp>
          <p:nvSpPr>
            <p:cNvPr id="132" name="Google Shape;10228;p101"/>
            <p:cNvSpPr/>
            <p:nvPr/>
          </p:nvSpPr>
          <p:spPr>
            <a:xfrm>
              <a:off x="-1" y="97288"/>
              <a:ext cx="197478" cy="195980"/>
            </a:xfrm>
            <a:custGeom>
              <a:avLst/>
              <a:gdLst/>
              <a:ahLst/>
              <a:cxnLst>
                <a:cxn ang="0">
                  <a:pos x="wd2" y="hd2"/>
                </a:cxn>
                <a:cxn ang="5400000">
                  <a:pos x="wd2" y="hd2"/>
                </a:cxn>
                <a:cxn ang="10800000">
                  <a:pos x="wd2" y="hd2"/>
                </a:cxn>
                <a:cxn ang="16200000">
                  <a:pos x="wd2" y="hd2"/>
                </a:cxn>
              </a:cxnLst>
              <a:rect l="0" t="0" r="r" b="b"/>
              <a:pathLst>
                <a:path w="21600" h="21600" extrusionOk="0">
                  <a:moveTo>
                    <a:pt x="12734" y="0"/>
                  </a:moveTo>
                  <a:cubicBezTo>
                    <a:pt x="10478" y="0"/>
                    <a:pt x="8385" y="1464"/>
                    <a:pt x="7577" y="3737"/>
                  </a:cubicBezTo>
                  <a:lnTo>
                    <a:pt x="7255" y="3737"/>
                  </a:lnTo>
                  <a:cubicBezTo>
                    <a:pt x="3387" y="3737"/>
                    <a:pt x="0" y="6985"/>
                    <a:pt x="0" y="10718"/>
                  </a:cubicBezTo>
                  <a:cubicBezTo>
                    <a:pt x="0" y="14615"/>
                    <a:pt x="3223" y="17868"/>
                    <a:pt x="7255" y="17868"/>
                  </a:cubicBezTo>
                  <a:lnTo>
                    <a:pt x="7577" y="17868"/>
                  </a:lnTo>
                  <a:cubicBezTo>
                    <a:pt x="8385" y="19816"/>
                    <a:pt x="10319" y="21600"/>
                    <a:pt x="12734" y="21600"/>
                  </a:cubicBezTo>
                  <a:lnTo>
                    <a:pt x="21600" y="21600"/>
                  </a:lnTo>
                  <a:lnTo>
                    <a:pt x="21600" y="0"/>
                  </a:ln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sp>
          <p:nvSpPr>
            <p:cNvPr id="133" name="Google Shape;10229;p101"/>
            <p:cNvSpPr/>
            <p:nvPr/>
          </p:nvSpPr>
          <p:spPr>
            <a:xfrm>
              <a:off x="355148" y="46"/>
              <a:ext cx="66326" cy="390464"/>
            </a:xfrm>
            <a:custGeom>
              <a:avLst/>
              <a:gdLst/>
              <a:ahLst/>
              <a:cxnLst>
                <a:cxn ang="0">
                  <a:pos x="wd2" y="hd2"/>
                </a:cxn>
                <a:cxn ang="5400000">
                  <a:pos x="wd2" y="hd2"/>
                </a:cxn>
                <a:cxn ang="10800000">
                  <a:pos x="wd2" y="hd2"/>
                </a:cxn>
                <a:cxn ang="16200000">
                  <a:pos x="wd2" y="hd2"/>
                </a:cxn>
              </a:cxnLst>
              <a:rect l="0" t="0" r="r" b="b"/>
              <a:pathLst>
                <a:path w="21600" h="21600" extrusionOk="0">
                  <a:moveTo>
                    <a:pt x="11044" y="0"/>
                  </a:moveTo>
                  <a:cubicBezTo>
                    <a:pt x="4798" y="0"/>
                    <a:pt x="0" y="815"/>
                    <a:pt x="0" y="1793"/>
                  </a:cubicBezTo>
                  <a:lnTo>
                    <a:pt x="0" y="19727"/>
                  </a:lnTo>
                  <a:cubicBezTo>
                    <a:pt x="0" y="20785"/>
                    <a:pt x="4798" y="21600"/>
                    <a:pt x="11044" y="21600"/>
                  </a:cubicBezTo>
                  <a:cubicBezTo>
                    <a:pt x="17274" y="21437"/>
                    <a:pt x="21600" y="20705"/>
                    <a:pt x="21600" y="19727"/>
                  </a:cubicBezTo>
                  <a:lnTo>
                    <a:pt x="21600" y="1793"/>
                  </a:lnTo>
                  <a:cubicBezTo>
                    <a:pt x="21600" y="815"/>
                    <a:pt x="16802" y="0"/>
                    <a:pt x="11044" y="0"/>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sp>
          <p:nvSpPr>
            <p:cNvPr id="134" name="Google Shape;10230;p101"/>
            <p:cNvSpPr/>
            <p:nvPr/>
          </p:nvSpPr>
          <p:spPr>
            <a:xfrm>
              <a:off x="97288" y="322734"/>
              <a:ext cx="95745" cy="1297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3740"/>
                  </a:lnTo>
                  <a:cubicBezTo>
                    <a:pt x="0" y="18406"/>
                    <a:pt x="4981" y="21600"/>
                    <a:pt x="10964" y="21600"/>
                  </a:cubicBezTo>
                  <a:cubicBezTo>
                    <a:pt x="16947" y="21600"/>
                    <a:pt x="21600" y="17916"/>
                    <a:pt x="21600" y="13740"/>
                  </a:cubicBezTo>
                  <a:lnTo>
                    <a:pt x="21600" y="249"/>
                  </a:lnTo>
                  <a:lnTo>
                    <a:pt x="3324" y="249"/>
                  </a:lnTo>
                  <a:cubicBezTo>
                    <a:pt x="2659" y="249"/>
                    <a:pt x="1330" y="249"/>
                    <a:pt x="0" y="0"/>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sp>
          <p:nvSpPr>
            <p:cNvPr id="135" name="Google Shape;10231;p101"/>
            <p:cNvSpPr/>
            <p:nvPr/>
          </p:nvSpPr>
          <p:spPr>
            <a:xfrm>
              <a:off x="228440" y="39803"/>
              <a:ext cx="97242" cy="30650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327" y="1038"/>
                  </a:lnTo>
                  <a:cubicBezTo>
                    <a:pt x="13413" y="2597"/>
                    <a:pt x="6868" y="3530"/>
                    <a:pt x="0" y="3843"/>
                  </a:cubicBezTo>
                  <a:lnTo>
                    <a:pt x="0" y="17862"/>
                  </a:lnTo>
                  <a:cubicBezTo>
                    <a:pt x="6868" y="18070"/>
                    <a:pt x="13413" y="19006"/>
                    <a:pt x="18327" y="20562"/>
                  </a:cubicBezTo>
                  <a:lnTo>
                    <a:pt x="21600" y="21600"/>
                  </a:lnTo>
                  <a:lnTo>
                    <a:pt x="21600" y="0"/>
                  </a:ln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grpSp>
      <p:grpSp>
        <p:nvGrpSpPr>
          <p:cNvPr id="141" name="Google Shape;10242;p101"/>
          <p:cNvGrpSpPr/>
          <p:nvPr/>
        </p:nvGrpSpPr>
        <p:grpSpPr>
          <a:xfrm>
            <a:off x="7022847" y="3199998"/>
            <a:ext cx="553305" cy="552579"/>
            <a:chOff x="0" y="0"/>
            <a:chExt cx="553304" cy="552578"/>
          </a:xfrm>
        </p:grpSpPr>
        <p:sp>
          <p:nvSpPr>
            <p:cNvPr id="137" name="Google Shape;10243;p101"/>
            <p:cNvSpPr/>
            <p:nvPr/>
          </p:nvSpPr>
          <p:spPr>
            <a:xfrm>
              <a:off x="0" y="138542"/>
              <a:ext cx="251582" cy="274045"/>
            </a:xfrm>
            <a:custGeom>
              <a:avLst/>
              <a:gdLst/>
              <a:ahLst/>
              <a:cxnLst>
                <a:cxn ang="0">
                  <a:pos x="wd2" y="hd2"/>
                </a:cxn>
                <a:cxn ang="5400000">
                  <a:pos x="wd2" y="hd2"/>
                </a:cxn>
                <a:cxn ang="10800000">
                  <a:pos x="wd2" y="hd2"/>
                </a:cxn>
                <a:cxn ang="16200000">
                  <a:pos x="wd2" y="hd2"/>
                </a:cxn>
              </a:cxnLst>
              <a:rect l="0" t="0" r="r" b="b"/>
              <a:pathLst>
                <a:path w="21197" h="21600" extrusionOk="0">
                  <a:moveTo>
                    <a:pt x="9776" y="0"/>
                  </a:moveTo>
                  <a:lnTo>
                    <a:pt x="1209" y="8129"/>
                  </a:lnTo>
                  <a:cubicBezTo>
                    <a:pt x="-403" y="9637"/>
                    <a:pt x="-403" y="12077"/>
                    <a:pt x="1209" y="13471"/>
                  </a:cubicBezTo>
                  <a:lnTo>
                    <a:pt x="9776" y="21600"/>
                  </a:lnTo>
                  <a:lnTo>
                    <a:pt x="14494" y="17073"/>
                  </a:lnTo>
                  <a:cubicBezTo>
                    <a:pt x="14742" y="16896"/>
                    <a:pt x="15116" y="16811"/>
                    <a:pt x="15471" y="16811"/>
                  </a:cubicBezTo>
                  <a:cubicBezTo>
                    <a:pt x="15830" y="16811"/>
                    <a:pt x="16168" y="16896"/>
                    <a:pt x="16358" y="17073"/>
                  </a:cubicBezTo>
                  <a:lnTo>
                    <a:pt x="18218" y="18813"/>
                  </a:lnTo>
                  <a:cubicBezTo>
                    <a:pt x="18466" y="19045"/>
                    <a:pt x="18840" y="19163"/>
                    <a:pt x="19195" y="19163"/>
                  </a:cubicBezTo>
                  <a:cubicBezTo>
                    <a:pt x="19554" y="19163"/>
                    <a:pt x="19897" y="19045"/>
                    <a:pt x="20082" y="18813"/>
                  </a:cubicBezTo>
                  <a:cubicBezTo>
                    <a:pt x="20578" y="18466"/>
                    <a:pt x="20578" y="17537"/>
                    <a:pt x="20082" y="17073"/>
                  </a:cubicBezTo>
                  <a:lnTo>
                    <a:pt x="18218" y="15329"/>
                  </a:lnTo>
                  <a:cubicBezTo>
                    <a:pt x="17847" y="14982"/>
                    <a:pt x="17847" y="14053"/>
                    <a:pt x="18218" y="13589"/>
                  </a:cubicBezTo>
                  <a:lnTo>
                    <a:pt x="21197" y="10916"/>
                  </a:lnTo>
                  <a:lnTo>
                    <a:pt x="19337" y="9172"/>
                  </a:lnTo>
                  <a:lnTo>
                    <a:pt x="18466" y="9987"/>
                  </a:lnTo>
                  <a:cubicBezTo>
                    <a:pt x="17658" y="10743"/>
                    <a:pt x="16606" y="11119"/>
                    <a:pt x="15550" y="11119"/>
                  </a:cubicBezTo>
                  <a:cubicBezTo>
                    <a:pt x="14494" y="11119"/>
                    <a:pt x="13437" y="10743"/>
                    <a:pt x="12633" y="9987"/>
                  </a:cubicBezTo>
                  <a:cubicBezTo>
                    <a:pt x="11140" y="8594"/>
                    <a:pt x="11140" y="6153"/>
                    <a:pt x="12633" y="4645"/>
                  </a:cubicBezTo>
                  <a:lnTo>
                    <a:pt x="13627" y="3830"/>
                  </a:lnTo>
                  <a:lnTo>
                    <a:pt x="9776" y="0"/>
                  </a:ln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sp>
          <p:nvSpPr>
            <p:cNvPr id="138" name="Google Shape;10244;p101"/>
            <p:cNvSpPr/>
            <p:nvPr/>
          </p:nvSpPr>
          <p:spPr>
            <a:xfrm>
              <a:off x="139606" y="0"/>
              <a:ext cx="272596" cy="250518"/>
            </a:xfrm>
            <a:custGeom>
              <a:avLst/>
              <a:gdLst/>
              <a:ahLst/>
              <a:cxnLst>
                <a:cxn ang="0">
                  <a:pos x="wd2" y="hd2"/>
                </a:cxn>
                <a:cxn ang="5400000">
                  <a:pos x="wd2" y="hd2"/>
                </a:cxn>
                <a:cxn ang="10800000">
                  <a:pos x="wd2" y="hd2"/>
                </a:cxn>
                <a:cxn ang="16200000">
                  <a:pos x="wd2" y="hd2"/>
                </a:cxn>
              </a:cxnLst>
              <a:rect l="0" t="0" r="r" b="b"/>
              <a:pathLst>
                <a:path w="21600" h="21600" extrusionOk="0">
                  <a:moveTo>
                    <a:pt x="10844" y="0"/>
                  </a:moveTo>
                  <a:cubicBezTo>
                    <a:pt x="9866" y="0"/>
                    <a:pt x="8873" y="383"/>
                    <a:pt x="8172" y="1145"/>
                  </a:cubicBezTo>
                  <a:lnTo>
                    <a:pt x="0" y="9909"/>
                  </a:lnTo>
                  <a:lnTo>
                    <a:pt x="4555" y="14865"/>
                  </a:lnTo>
                  <a:cubicBezTo>
                    <a:pt x="4903" y="15248"/>
                    <a:pt x="4903" y="16265"/>
                    <a:pt x="4555" y="16644"/>
                  </a:cubicBezTo>
                  <a:lnTo>
                    <a:pt x="2687" y="18551"/>
                  </a:lnTo>
                  <a:cubicBezTo>
                    <a:pt x="2335" y="19059"/>
                    <a:pt x="2335" y="20076"/>
                    <a:pt x="2687" y="20455"/>
                  </a:cubicBezTo>
                  <a:cubicBezTo>
                    <a:pt x="2921" y="20709"/>
                    <a:pt x="3269" y="20838"/>
                    <a:pt x="3621" y="20838"/>
                  </a:cubicBezTo>
                  <a:cubicBezTo>
                    <a:pt x="3969" y="20838"/>
                    <a:pt x="4321" y="20709"/>
                    <a:pt x="4555" y="20455"/>
                  </a:cubicBezTo>
                  <a:lnTo>
                    <a:pt x="6304" y="18551"/>
                  </a:lnTo>
                  <a:cubicBezTo>
                    <a:pt x="6482" y="18362"/>
                    <a:pt x="6801" y="18265"/>
                    <a:pt x="7138" y="18265"/>
                  </a:cubicBezTo>
                  <a:cubicBezTo>
                    <a:pt x="7472" y="18265"/>
                    <a:pt x="7824" y="18362"/>
                    <a:pt x="8057" y="18551"/>
                  </a:cubicBezTo>
                  <a:lnTo>
                    <a:pt x="10741" y="21600"/>
                  </a:lnTo>
                  <a:lnTo>
                    <a:pt x="12494" y="19692"/>
                  </a:lnTo>
                  <a:lnTo>
                    <a:pt x="11678" y="18805"/>
                  </a:lnTo>
                  <a:cubicBezTo>
                    <a:pt x="10159" y="17152"/>
                    <a:pt x="10159" y="14486"/>
                    <a:pt x="11678" y="12962"/>
                  </a:cubicBezTo>
                  <a:cubicBezTo>
                    <a:pt x="12379" y="12135"/>
                    <a:pt x="13368" y="11719"/>
                    <a:pt x="14362" y="11719"/>
                  </a:cubicBezTo>
                  <a:cubicBezTo>
                    <a:pt x="15355" y="11719"/>
                    <a:pt x="16348" y="12135"/>
                    <a:pt x="17049" y="12962"/>
                  </a:cubicBezTo>
                  <a:lnTo>
                    <a:pt x="17983" y="13849"/>
                  </a:lnTo>
                  <a:lnTo>
                    <a:pt x="21600" y="9909"/>
                  </a:lnTo>
                  <a:lnTo>
                    <a:pt x="13428" y="1145"/>
                  </a:lnTo>
                  <a:cubicBezTo>
                    <a:pt x="12787" y="383"/>
                    <a:pt x="11823" y="0"/>
                    <a:pt x="10844" y="0"/>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sp>
          <p:nvSpPr>
            <p:cNvPr id="139" name="Google Shape;10245;p101"/>
            <p:cNvSpPr/>
            <p:nvPr/>
          </p:nvSpPr>
          <p:spPr>
            <a:xfrm>
              <a:off x="301722" y="138542"/>
              <a:ext cx="251583" cy="272595"/>
            </a:xfrm>
            <a:custGeom>
              <a:avLst/>
              <a:gdLst/>
              <a:ahLst/>
              <a:cxnLst>
                <a:cxn ang="0">
                  <a:pos x="wd2" y="hd2"/>
                </a:cxn>
                <a:cxn ang="5400000">
                  <a:pos x="wd2" y="hd2"/>
                </a:cxn>
                <a:cxn ang="10800000">
                  <a:pos x="wd2" y="hd2"/>
                </a:cxn>
                <a:cxn ang="16200000">
                  <a:pos x="wd2" y="hd2"/>
                </a:cxn>
              </a:cxnLst>
              <a:rect l="0" t="0" r="r" b="b"/>
              <a:pathLst>
                <a:path w="21197" h="21600" extrusionOk="0">
                  <a:moveTo>
                    <a:pt x="11421" y="0"/>
                  </a:moveTo>
                  <a:lnTo>
                    <a:pt x="6703" y="4551"/>
                  </a:lnTo>
                  <a:cubicBezTo>
                    <a:pt x="6455" y="4785"/>
                    <a:pt x="6081" y="4903"/>
                    <a:pt x="5710" y="4903"/>
                  </a:cubicBezTo>
                  <a:cubicBezTo>
                    <a:pt x="5336" y="4903"/>
                    <a:pt x="4966" y="4785"/>
                    <a:pt x="4717" y="4551"/>
                  </a:cubicBezTo>
                  <a:lnTo>
                    <a:pt x="2853" y="2802"/>
                  </a:lnTo>
                  <a:cubicBezTo>
                    <a:pt x="2668" y="2568"/>
                    <a:pt x="2325" y="2450"/>
                    <a:pt x="1970" y="2450"/>
                  </a:cubicBezTo>
                  <a:cubicBezTo>
                    <a:pt x="1612" y="2450"/>
                    <a:pt x="1241" y="2568"/>
                    <a:pt x="993" y="2802"/>
                  </a:cubicBezTo>
                  <a:cubicBezTo>
                    <a:pt x="619" y="3269"/>
                    <a:pt x="619" y="4084"/>
                    <a:pt x="993" y="4551"/>
                  </a:cubicBezTo>
                  <a:lnTo>
                    <a:pt x="2853" y="6304"/>
                  </a:lnTo>
                  <a:cubicBezTo>
                    <a:pt x="3350" y="6771"/>
                    <a:pt x="3350" y="7587"/>
                    <a:pt x="2853" y="8054"/>
                  </a:cubicBezTo>
                  <a:lnTo>
                    <a:pt x="0" y="10741"/>
                  </a:lnTo>
                  <a:lnTo>
                    <a:pt x="1860" y="12494"/>
                  </a:lnTo>
                  <a:lnTo>
                    <a:pt x="2731" y="11675"/>
                  </a:lnTo>
                  <a:cubicBezTo>
                    <a:pt x="3535" y="10915"/>
                    <a:pt x="4591" y="10537"/>
                    <a:pt x="5647" y="10537"/>
                  </a:cubicBezTo>
                  <a:cubicBezTo>
                    <a:pt x="6703" y="10537"/>
                    <a:pt x="7760" y="10915"/>
                    <a:pt x="8564" y="11675"/>
                  </a:cubicBezTo>
                  <a:cubicBezTo>
                    <a:pt x="10053" y="13076"/>
                    <a:pt x="10053" y="15644"/>
                    <a:pt x="8564" y="17045"/>
                  </a:cubicBezTo>
                  <a:lnTo>
                    <a:pt x="7570" y="17979"/>
                  </a:lnTo>
                  <a:lnTo>
                    <a:pt x="11421" y="21600"/>
                  </a:lnTo>
                  <a:lnTo>
                    <a:pt x="19988" y="13543"/>
                  </a:lnTo>
                  <a:cubicBezTo>
                    <a:pt x="21600" y="12142"/>
                    <a:pt x="21600" y="9688"/>
                    <a:pt x="19988" y="8172"/>
                  </a:cubicBezTo>
                  <a:lnTo>
                    <a:pt x="11421" y="0"/>
                  </a:ln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sp>
          <p:nvSpPr>
            <p:cNvPr id="140" name="Google Shape;10246;p101"/>
            <p:cNvSpPr/>
            <p:nvPr/>
          </p:nvSpPr>
          <p:spPr>
            <a:xfrm>
              <a:off x="139606" y="300611"/>
              <a:ext cx="275542" cy="251968"/>
            </a:xfrm>
            <a:custGeom>
              <a:avLst/>
              <a:gdLst/>
              <a:ahLst/>
              <a:cxnLst>
                <a:cxn ang="0">
                  <a:pos x="wd2" y="hd2"/>
                </a:cxn>
                <a:cxn ang="5400000">
                  <a:pos x="wd2" y="hd2"/>
                </a:cxn>
                <a:cxn ang="10800000">
                  <a:pos x="wd2" y="hd2"/>
                </a:cxn>
                <a:cxn ang="16200000">
                  <a:pos x="wd2" y="hd2"/>
                </a:cxn>
              </a:cxnLst>
              <a:rect l="0" t="0" r="r" b="b"/>
              <a:pathLst>
                <a:path w="21600" h="21600" extrusionOk="0">
                  <a:moveTo>
                    <a:pt x="10974" y="0"/>
                  </a:moveTo>
                  <a:lnTo>
                    <a:pt x="9240" y="1897"/>
                  </a:lnTo>
                  <a:lnTo>
                    <a:pt x="10050" y="2907"/>
                  </a:lnTo>
                  <a:cubicBezTo>
                    <a:pt x="11553" y="4423"/>
                    <a:pt x="11553" y="7073"/>
                    <a:pt x="10050" y="8717"/>
                  </a:cubicBezTo>
                  <a:cubicBezTo>
                    <a:pt x="9185" y="9475"/>
                    <a:pt x="8144" y="9852"/>
                    <a:pt x="7146" y="9852"/>
                  </a:cubicBezTo>
                  <a:cubicBezTo>
                    <a:pt x="6153" y="9852"/>
                    <a:pt x="5199" y="9475"/>
                    <a:pt x="4506" y="8717"/>
                  </a:cubicBezTo>
                  <a:lnTo>
                    <a:pt x="3582" y="7707"/>
                  </a:lnTo>
                  <a:lnTo>
                    <a:pt x="0" y="11748"/>
                  </a:lnTo>
                  <a:lnTo>
                    <a:pt x="8085" y="20337"/>
                  </a:lnTo>
                  <a:cubicBezTo>
                    <a:pt x="8778" y="21223"/>
                    <a:pt x="9819" y="21600"/>
                    <a:pt x="10743" y="21600"/>
                  </a:cubicBezTo>
                  <a:cubicBezTo>
                    <a:pt x="11784" y="21600"/>
                    <a:pt x="12822" y="21223"/>
                    <a:pt x="13515" y="20337"/>
                  </a:cubicBezTo>
                  <a:lnTo>
                    <a:pt x="21600" y="11748"/>
                  </a:lnTo>
                  <a:lnTo>
                    <a:pt x="17097" y="6820"/>
                  </a:lnTo>
                  <a:cubicBezTo>
                    <a:pt x="16749" y="6315"/>
                    <a:pt x="16749" y="5433"/>
                    <a:pt x="17097" y="4928"/>
                  </a:cubicBezTo>
                  <a:lnTo>
                    <a:pt x="18945" y="3031"/>
                  </a:lnTo>
                  <a:cubicBezTo>
                    <a:pt x="19290" y="2526"/>
                    <a:pt x="19290" y="1644"/>
                    <a:pt x="18945" y="1139"/>
                  </a:cubicBezTo>
                  <a:cubicBezTo>
                    <a:pt x="18714" y="886"/>
                    <a:pt x="18366" y="758"/>
                    <a:pt x="18021" y="758"/>
                  </a:cubicBezTo>
                  <a:cubicBezTo>
                    <a:pt x="17673" y="758"/>
                    <a:pt x="17328" y="886"/>
                    <a:pt x="17097" y="1139"/>
                  </a:cubicBezTo>
                  <a:lnTo>
                    <a:pt x="15363" y="3031"/>
                  </a:lnTo>
                  <a:cubicBezTo>
                    <a:pt x="15191" y="3284"/>
                    <a:pt x="14872" y="3412"/>
                    <a:pt x="14542" y="3412"/>
                  </a:cubicBezTo>
                  <a:cubicBezTo>
                    <a:pt x="14208" y="3412"/>
                    <a:pt x="13863" y="3284"/>
                    <a:pt x="13632" y="3031"/>
                  </a:cubicBezTo>
                  <a:lnTo>
                    <a:pt x="10974" y="0"/>
                  </a:ln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grpSp>
      <p:grpSp>
        <p:nvGrpSpPr>
          <p:cNvPr id="144" name="Google Shape;9457;p100"/>
          <p:cNvGrpSpPr/>
          <p:nvPr/>
        </p:nvGrpSpPr>
        <p:grpSpPr>
          <a:xfrm>
            <a:off x="4332764" y="1620206"/>
            <a:ext cx="572112" cy="585937"/>
            <a:chOff x="0" y="0"/>
            <a:chExt cx="572111" cy="585935"/>
          </a:xfrm>
        </p:grpSpPr>
        <p:sp>
          <p:nvSpPr>
            <p:cNvPr id="142" name="Google Shape;9458;p100"/>
            <p:cNvSpPr/>
            <p:nvPr/>
          </p:nvSpPr>
          <p:spPr>
            <a:xfrm>
              <a:off x="76842" y="269827"/>
              <a:ext cx="419537" cy="1879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718"/>
                  </a:lnTo>
                  <a:cubicBezTo>
                    <a:pt x="0" y="18752"/>
                    <a:pt x="6525" y="21600"/>
                    <a:pt x="10724" y="21600"/>
                  </a:cubicBezTo>
                  <a:cubicBezTo>
                    <a:pt x="16125" y="21600"/>
                    <a:pt x="21600" y="17912"/>
                    <a:pt x="21600" y="10718"/>
                  </a:cubicBezTo>
                  <a:lnTo>
                    <a:pt x="21600" y="0"/>
                  </a:lnTo>
                  <a:lnTo>
                    <a:pt x="12223" y="11887"/>
                  </a:lnTo>
                  <a:cubicBezTo>
                    <a:pt x="11790" y="12535"/>
                    <a:pt x="11302" y="12832"/>
                    <a:pt x="10821" y="12832"/>
                  </a:cubicBezTo>
                  <a:cubicBezTo>
                    <a:pt x="10307" y="12832"/>
                    <a:pt x="9800" y="12492"/>
                    <a:pt x="9374" y="11887"/>
                  </a:cubicBezTo>
                  <a:cubicBezTo>
                    <a:pt x="8624" y="10882"/>
                    <a:pt x="750" y="1174"/>
                    <a:pt x="0" y="0"/>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sp>
          <p:nvSpPr>
            <p:cNvPr id="143" name="Google Shape;9459;p100"/>
            <p:cNvSpPr/>
            <p:nvPr/>
          </p:nvSpPr>
          <p:spPr>
            <a:xfrm>
              <a:off x="0" y="0"/>
              <a:ext cx="572112" cy="585936"/>
            </a:xfrm>
            <a:custGeom>
              <a:avLst/>
              <a:gdLst/>
              <a:ahLst/>
              <a:cxnLst>
                <a:cxn ang="0">
                  <a:pos x="wd2" y="hd2"/>
                </a:cxn>
                <a:cxn ang="5400000">
                  <a:pos x="wd2" y="hd2"/>
                </a:cxn>
                <a:cxn ang="10800000">
                  <a:pos x="wd2" y="hd2"/>
                </a:cxn>
                <a:cxn ang="16200000">
                  <a:pos x="wd2" y="hd2"/>
                </a:cxn>
              </a:cxnLst>
              <a:rect l="0" t="0" r="r" b="b"/>
              <a:pathLst>
                <a:path w="21477" h="21600" extrusionOk="0">
                  <a:moveTo>
                    <a:pt x="10732" y="0"/>
                  </a:moveTo>
                  <a:cubicBezTo>
                    <a:pt x="10608" y="0"/>
                    <a:pt x="10485" y="41"/>
                    <a:pt x="10376" y="121"/>
                  </a:cubicBezTo>
                  <a:lnTo>
                    <a:pt x="370" y="5759"/>
                  </a:lnTo>
                  <a:cubicBezTo>
                    <a:pt x="-123" y="6029"/>
                    <a:pt x="-123" y="6673"/>
                    <a:pt x="370" y="6940"/>
                  </a:cubicBezTo>
                  <a:lnTo>
                    <a:pt x="10376" y="12579"/>
                  </a:lnTo>
                  <a:cubicBezTo>
                    <a:pt x="10485" y="12659"/>
                    <a:pt x="10608" y="12700"/>
                    <a:pt x="10732" y="12700"/>
                  </a:cubicBezTo>
                  <a:cubicBezTo>
                    <a:pt x="10855" y="12700"/>
                    <a:pt x="10978" y="12659"/>
                    <a:pt x="11087" y="12579"/>
                  </a:cubicBezTo>
                  <a:cubicBezTo>
                    <a:pt x="19618" y="7747"/>
                    <a:pt x="20056" y="7532"/>
                    <a:pt x="20056" y="7532"/>
                  </a:cubicBezTo>
                  <a:lnTo>
                    <a:pt x="20056" y="20901"/>
                  </a:lnTo>
                  <a:cubicBezTo>
                    <a:pt x="20109" y="21331"/>
                    <a:pt x="20437" y="21600"/>
                    <a:pt x="20765" y="21600"/>
                  </a:cubicBezTo>
                  <a:cubicBezTo>
                    <a:pt x="21203" y="21600"/>
                    <a:pt x="21477" y="21223"/>
                    <a:pt x="21477" y="20901"/>
                  </a:cubicBezTo>
                  <a:lnTo>
                    <a:pt x="21477" y="6351"/>
                  </a:lnTo>
                  <a:cubicBezTo>
                    <a:pt x="21477" y="6081"/>
                    <a:pt x="21258" y="5814"/>
                    <a:pt x="21149" y="5759"/>
                  </a:cubicBezTo>
                  <a:lnTo>
                    <a:pt x="11087" y="121"/>
                  </a:lnTo>
                  <a:cubicBezTo>
                    <a:pt x="10978" y="41"/>
                    <a:pt x="10855" y="0"/>
                    <a:pt x="10732" y="0"/>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Google Shape;496;p47"/>
          <p:cNvSpPr/>
          <p:nvPr/>
        </p:nvSpPr>
        <p:spPr>
          <a:xfrm>
            <a:off x="708651" y="1648590"/>
            <a:ext cx="7726699" cy="1555146"/>
          </a:xfrm>
          <a:prstGeom prst="rect">
            <a:avLst/>
          </a:prstGeom>
          <a:solidFill>
            <a:srgbClr val="934BC9"/>
          </a:solidFill>
          <a:ln w="12700">
            <a:miter lim="400000"/>
          </a:ln>
        </p:spPr>
        <p:txBody>
          <a:bodyPr lIns="45719" rIns="45719" anchor="ctr"/>
          <a:lstStyle/>
          <a:p>
            <a:endParaRPr/>
          </a:p>
        </p:txBody>
      </p:sp>
      <p:sp>
        <p:nvSpPr>
          <p:cNvPr id="147" name="Google Shape;295;p33"/>
          <p:cNvSpPr txBox="1"/>
          <p:nvPr/>
        </p:nvSpPr>
        <p:spPr>
          <a:xfrm>
            <a:off x="604684" y="562902"/>
            <a:ext cx="7333499" cy="6395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p>
            <a:pPr>
              <a:defRPr sz="2800" b="1">
                <a:latin typeface="Sandoll 삼립호빵체 Basic"/>
                <a:ea typeface="Sandoll 삼립호빵체 Basic"/>
                <a:cs typeface="Sandoll 삼립호빵체 Basic"/>
                <a:sym typeface="Sandoll 삼립호빵체 Basic"/>
              </a:defRPr>
            </a:pPr>
            <a:r>
              <a:rPr dirty="0"/>
              <a:t>1. </a:t>
            </a:r>
            <a:r>
              <a:rPr lang="ja-JP" altLang="en-US" dirty="0"/>
              <a:t>「</a:t>
            </a:r>
            <a:r>
              <a:rPr dirty="0"/>
              <a:t>3.8 </a:t>
            </a:r>
            <a:r>
              <a:rPr lang="ja-JP" altLang="en-US" dirty="0"/>
              <a:t>世界女性デー」精神継承</a:t>
            </a:r>
            <a:endParaRPr dirty="0"/>
          </a:p>
        </p:txBody>
      </p:sp>
      <p:sp>
        <p:nvSpPr>
          <p:cNvPr id="148" name="직사각형 59"/>
          <p:cNvSpPr txBox="1"/>
          <p:nvPr/>
        </p:nvSpPr>
        <p:spPr>
          <a:xfrm>
            <a:off x="791357" y="3276860"/>
            <a:ext cx="1797926" cy="3847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1900">
                <a:latin typeface="Sandoll 삼립호빵체 Basic"/>
                <a:ea typeface="Sandoll 삼립호빵체 Basic"/>
                <a:cs typeface="Sandoll 삼립호빵체 Basic"/>
                <a:sym typeface="Sandoll 삼립호빵체 Basic"/>
              </a:defRPr>
            </a:lvl1pPr>
          </a:lstStyle>
          <a:p>
            <a:r>
              <a:rPr lang="ja-JP" altLang="en-US" dirty="0"/>
              <a:t>全国労働者大会</a:t>
            </a:r>
            <a:endParaRPr dirty="0"/>
          </a:p>
        </p:txBody>
      </p:sp>
      <p:sp>
        <p:nvSpPr>
          <p:cNvPr id="149" name="직사각형 61"/>
          <p:cNvSpPr txBox="1"/>
          <p:nvPr/>
        </p:nvSpPr>
        <p:spPr>
          <a:xfrm>
            <a:off x="2991958" y="3292773"/>
            <a:ext cx="1310613" cy="3847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1900">
                <a:latin typeface="Sandoll 삼립호빵체 Basic"/>
                <a:ea typeface="Sandoll 삼립호빵체 Basic"/>
                <a:cs typeface="Sandoll 삼립호빵체 Basic"/>
                <a:sym typeface="Sandoll 삼립호빵체 Basic"/>
              </a:defRPr>
            </a:lvl1pPr>
          </a:lstStyle>
          <a:p>
            <a:r>
              <a:rPr lang="ja-JP" altLang="en-US" dirty="0"/>
              <a:t>組合員教育</a:t>
            </a:r>
            <a:endParaRPr dirty="0"/>
          </a:p>
        </p:txBody>
      </p:sp>
      <p:sp>
        <p:nvSpPr>
          <p:cNvPr id="150" name="직사각형 63"/>
          <p:cNvSpPr txBox="1"/>
          <p:nvPr/>
        </p:nvSpPr>
        <p:spPr>
          <a:xfrm>
            <a:off x="4450172" y="3292773"/>
            <a:ext cx="1797927" cy="3847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1900">
                <a:latin typeface="Sandoll 삼립호빵체 Basic"/>
                <a:ea typeface="Sandoll 삼립호빵체 Basic"/>
                <a:cs typeface="Sandoll 삼립호빵체 Basic"/>
                <a:sym typeface="Sandoll 삼립호빵체 Basic"/>
              </a:defRPr>
            </a:lvl1pPr>
          </a:lstStyle>
          <a:p>
            <a:r>
              <a:rPr lang="ja-JP" altLang="en-US" dirty="0"/>
              <a:t>　対外広報活動</a:t>
            </a:r>
            <a:endParaRPr dirty="0"/>
          </a:p>
        </p:txBody>
      </p:sp>
      <p:sp>
        <p:nvSpPr>
          <p:cNvPr id="151" name="직사각형 65"/>
          <p:cNvSpPr txBox="1"/>
          <p:nvPr/>
        </p:nvSpPr>
        <p:spPr>
          <a:xfrm>
            <a:off x="6546891" y="3292773"/>
            <a:ext cx="2528895" cy="3847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1900">
                <a:latin typeface="Sandoll 삼립호빵체 Basic"/>
                <a:ea typeface="Sandoll 삼립호빵체 Basic"/>
                <a:cs typeface="Sandoll 삼립호빵체 Basic"/>
                <a:sym typeface="Sandoll 삼립호빵체 Basic"/>
              </a:defRPr>
            </a:lvl1pPr>
          </a:lstStyle>
          <a:p>
            <a:r>
              <a:rPr lang="ja-JP" altLang="en-US" dirty="0"/>
              <a:t>ジェンダー平等模範賞</a:t>
            </a:r>
            <a:endParaRPr dirty="0"/>
          </a:p>
        </p:txBody>
      </p:sp>
      <p:sp>
        <p:nvSpPr>
          <p:cNvPr id="152" name="직사각형 66"/>
          <p:cNvSpPr txBox="1"/>
          <p:nvPr/>
        </p:nvSpPr>
        <p:spPr>
          <a:xfrm>
            <a:off x="3017717" y="3824513"/>
            <a:ext cx="1705480" cy="7386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a:latin typeface="Sandoll 삼립호빵체 Basic"/>
                <a:ea typeface="Sandoll 삼립호빵체 Basic"/>
                <a:cs typeface="Sandoll 삼립호빵체 Basic"/>
                <a:sym typeface="Sandoll 삼립호빵체 Basic"/>
              </a:defRPr>
            </a:pPr>
            <a:r>
              <a:rPr dirty="0"/>
              <a:t>3.8</a:t>
            </a:r>
            <a:r>
              <a:rPr lang="ja-JP" altLang="en-US" dirty="0"/>
              <a:t>の歴史と</a:t>
            </a:r>
            <a:r>
              <a:rPr dirty="0"/>
              <a:t> </a:t>
            </a:r>
          </a:p>
          <a:p>
            <a:pPr>
              <a:defRPr>
                <a:latin typeface="Sandoll 삼립호빵체 Basic"/>
                <a:ea typeface="Sandoll 삼립호빵체 Basic"/>
                <a:cs typeface="Sandoll 삼립호빵체 Basic"/>
                <a:sym typeface="Sandoll 삼립호빵체 Basic"/>
              </a:defRPr>
            </a:pPr>
            <a:r>
              <a:rPr lang="ja-JP" altLang="en-US" dirty="0"/>
              <a:t>現代の女性労働</a:t>
            </a:r>
            <a:endParaRPr lang="en-US" altLang="ja-JP" dirty="0"/>
          </a:p>
          <a:p>
            <a:pPr>
              <a:defRPr>
                <a:latin typeface="Sandoll 삼립호빵체 Basic"/>
                <a:ea typeface="Sandoll 삼립호빵체 Basic"/>
                <a:cs typeface="Sandoll 삼립호빵체 Basic"/>
                <a:sym typeface="Sandoll 삼립호빵체 Basic"/>
              </a:defRPr>
            </a:pPr>
            <a:r>
              <a:rPr lang="ja-JP" altLang="en-US" dirty="0"/>
              <a:t>運動の課題と役割</a:t>
            </a:r>
            <a:endParaRPr dirty="0"/>
          </a:p>
        </p:txBody>
      </p:sp>
      <p:sp>
        <p:nvSpPr>
          <p:cNvPr id="153" name="직사각형 67"/>
          <p:cNvSpPr txBox="1"/>
          <p:nvPr/>
        </p:nvSpPr>
        <p:spPr>
          <a:xfrm>
            <a:off x="4821623" y="3766532"/>
            <a:ext cx="1518943" cy="7386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a:latin typeface="Sandoll 삼립호빵체 Basic"/>
                <a:ea typeface="Sandoll 삼립호빵체 Basic"/>
                <a:cs typeface="Sandoll 삼립호빵체 Basic"/>
                <a:sym typeface="Sandoll 삼립호빵체 Basic"/>
              </a:defRPr>
            </a:pPr>
            <a:r>
              <a:rPr lang="ja-JP" altLang="en-US" dirty="0"/>
              <a:t>民主労総の要求を知らせる大衆的な宣伝広報活動</a:t>
            </a:r>
            <a:endParaRPr dirty="0"/>
          </a:p>
        </p:txBody>
      </p:sp>
      <p:sp>
        <p:nvSpPr>
          <p:cNvPr id="154" name="직사각형 68"/>
          <p:cNvSpPr txBox="1"/>
          <p:nvPr/>
        </p:nvSpPr>
        <p:spPr>
          <a:xfrm>
            <a:off x="6689994" y="3766532"/>
            <a:ext cx="1979221" cy="9541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a:latin typeface="Sandoll 삼립호빵체 Basic"/>
                <a:ea typeface="Sandoll 삼립호빵체 Basic"/>
                <a:cs typeface="Sandoll 삼립호빵체 Basic"/>
                <a:sym typeface="Sandoll 삼립호빵체 Basic"/>
              </a:defRPr>
            </a:pPr>
            <a:r>
              <a:rPr lang="ja-JP" altLang="en-US" dirty="0"/>
              <a:t>性差別、性暴力に対抗し、ジェンダー平等組織文化を作った組織と組合員を探す</a:t>
            </a:r>
            <a:endParaRPr dirty="0"/>
          </a:p>
        </p:txBody>
      </p:sp>
      <p:pic>
        <p:nvPicPr>
          <p:cNvPr id="155" name="그림 18" descr="그림 18"/>
          <p:cNvPicPr>
            <a:picLocks noChangeAspect="1"/>
          </p:cNvPicPr>
          <p:nvPr/>
        </p:nvPicPr>
        <p:blipFill>
          <a:blip r:embed="rId2"/>
          <a:stretch>
            <a:fillRect/>
          </a:stretch>
        </p:blipFill>
        <p:spPr>
          <a:xfrm>
            <a:off x="751395" y="1773912"/>
            <a:ext cx="1979284" cy="1319522"/>
          </a:xfrm>
          <a:prstGeom prst="rect">
            <a:avLst/>
          </a:prstGeom>
          <a:ln w="12700">
            <a:miter lim="400000"/>
          </a:ln>
        </p:spPr>
      </p:pic>
      <p:pic>
        <p:nvPicPr>
          <p:cNvPr id="156" name="그림 2" descr="그림 2"/>
          <p:cNvPicPr>
            <a:picLocks noChangeAspect="1"/>
          </p:cNvPicPr>
          <p:nvPr/>
        </p:nvPicPr>
        <p:blipFill>
          <a:blip r:embed="rId3"/>
          <a:stretch>
            <a:fillRect/>
          </a:stretch>
        </p:blipFill>
        <p:spPr>
          <a:xfrm>
            <a:off x="2766836" y="1725640"/>
            <a:ext cx="994965" cy="1407243"/>
          </a:xfrm>
          <a:prstGeom prst="rect">
            <a:avLst/>
          </a:prstGeom>
          <a:ln w="12700">
            <a:miter lim="400000"/>
          </a:ln>
        </p:spPr>
      </p:pic>
      <p:pic>
        <p:nvPicPr>
          <p:cNvPr id="157" name="그림 4" descr="그림 4"/>
          <p:cNvPicPr>
            <a:picLocks noChangeAspect="1"/>
          </p:cNvPicPr>
          <p:nvPr/>
        </p:nvPicPr>
        <p:blipFill>
          <a:blip r:embed="rId4"/>
          <a:stretch>
            <a:fillRect/>
          </a:stretch>
        </p:blipFill>
        <p:spPr>
          <a:xfrm>
            <a:off x="3773951" y="1725640"/>
            <a:ext cx="994965" cy="1407243"/>
          </a:xfrm>
          <a:prstGeom prst="rect">
            <a:avLst/>
          </a:prstGeom>
          <a:ln w="12700">
            <a:miter lim="400000"/>
          </a:ln>
        </p:spPr>
      </p:pic>
      <p:pic>
        <p:nvPicPr>
          <p:cNvPr id="158" name="그림 6" descr="그림 6"/>
          <p:cNvPicPr>
            <a:picLocks noChangeAspect="1"/>
          </p:cNvPicPr>
          <p:nvPr/>
        </p:nvPicPr>
        <p:blipFill>
          <a:blip r:embed="rId5"/>
          <a:stretch>
            <a:fillRect/>
          </a:stretch>
        </p:blipFill>
        <p:spPr>
          <a:xfrm>
            <a:off x="4775903" y="1773103"/>
            <a:ext cx="1921064" cy="1279389"/>
          </a:xfrm>
          <a:prstGeom prst="rect">
            <a:avLst/>
          </a:prstGeom>
          <a:ln w="12700">
            <a:miter lim="400000"/>
          </a:ln>
        </p:spPr>
      </p:pic>
      <p:pic>
        <p:nvPicPr>
          <p:cNvPr id="159" name="그림 10" descr="그림 10"/>
          <p:cNvPicPr>
            <a:picLocks noChangeAspect="1"/>
          </p:cNvPicPr>
          <p:nvPr/>
        </p:nvPicPr>
        <p:blipFill>
          <a:blip r:embed="rId6"/>
          <a:stretch>
            <a:fillRect/>
          </a:stretch>
        </p:blipFill>
        <p:spPr>
          <a:xfrm>
            <a:off x="6696967" y="1773103"/>
            <a:ext cx="1695638" cy="1271729"/>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Google Shape;496;p47"/>
          <p:cNvSpPr/>
          <p:nvPr/>
        </p:nvSpPr>
        <p:spPr>
          <a:xfrm>
            <a:off x="1" y="2312503"/>
            <a:ext cx="9144001" cy="1325220"/>
          </a:xfrm>
          <a:prstGeom prst="rect">
            <a:avLst/>
          </a:prstGeom>
          <a:solidFill>
            <a:srgbClr val="B07BD7"/>
          </a:solidFill>
          <a:ln w="12700">
            <a:miter lim="400000"/>
          </a:ln>
        </p:spPr>
        <p:txBody>
          <a:bodyPr lIns="45719" rIns="45719" anchor="ctr"/>
          <a:lstStyle/>
          <a:p>
            <a:endParaRPr/>
          </a:p>
        </p:txBody>
      </p:sp>
      <p:sp>
        <p:nvSpPr>
          <p:cNvPr id="162" name="Google Shape;689;p53">
            <a:hlinkClick r:id="" action="ppaction://hlinkshowjump?jump=nextslide"/>
          </p:cNvPr>
          <p:cNvSpPr/>
          <p:nvPr/>
        </p:nvSpPr>
        <p:spPr>
          <a:xfrm>
            <a:off x="8030950" y="4607207"/>
            <a:ext cx="404401" cy="1"/>
          </a:xfrm>
          <a:prstGeom prst="line">
            <a:avLst/>
          </a:prstGeom>
          <a:ln>
            <a:solidFill>
              <a:srgbClr val="000000"/>
            </a:solidFill>
            <a:tailEnd type="triangle"/>
          </a:ln>
        </p:spPr>
        <p:txBody>
          <a:bodyPr lIns="45719" rIns="45719"/>
          <a:lstStyle/>
          <a:p>
            <a:endParaRPr/>
          </a:p>
        </p:txBody>
      </p:sp>
      <p:sp>
        <p:nvSpPr>
          <p:cNvPr id="163" name="Google Shape;295;p33"/>
          <p:cNvSpPr txBox="1"/>
          <p:nvPr/>
        </p:nvSpPr>
        <p:spPr>
          <a:xfrm>
            <a:off x="604684" y="574917"/>
            <a:ext cx="7333499" cy="6155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p>
            <a:pPr>
              <a:defRPr sz="2800" b="1">
                <a:latin typeface="Sandoll 삼립호빵체 Basic"/>
                <a:ea typeface="Sandoll 삼립호빵체 Basic"/>
                <a:cs typeface="Sandoll 삼립호빵체 Basic"/>
                <a:sym typeface="Sandoll 삼립호빵체 Basic"/>
              </a:defRPr>
            </a:pPr>
            <a:r>
              <a:rPr dirty="0"/>
              <a:t>2. </a:t>
            </a:r>
            <a:r>
              <a:rPr lang="ja-JP" altLang="en-US" dirty="0"/>
              <a:t>ジェンダー平等教育講師団の養成</a:t>
            </a:r>
            <a:endParaRPr dirty="0"/>
          </a:p>
        </p:txBody>
      </p:sp>
      <p:sp>
        <p:nvSpPr>
          <p:cNvPr id="164" name="Google Shape;809;p59"/>
          <p:cNvSpPr txBox="1"/>
          <p:nvPr/>
        </p:nvSpPr>
        <p:spPr>
          <a:xfrm>
            <a:off x="708650" y="1237604"/>
            <a:ext cx="4222501" cy="31085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defRPr sz="2400">
                <a:latin typeface="Sandoll 삼립호빵체 Basic"/>
                <a:ea typeface="Sandoll 삼립호빵체 Basic"/>
                <a:cs typeface="Sandoll 삼립호빵체 Basic"/>
                <a:sym typeface="Sandoll 삼립호빵체 Basic"/>
              </a:defRPr>
            </a:pPr>
            <a:r>
              <a:rPr dirty="0"/>
              <a:t>  2015</a:t>
            </a:r>
            <a:r>
              <a:rPr lang="ja-JP" altLang="en-US" dirty="0"/>
              <a:t>年以降</a:t>
            </a:r>
            <a:r>
              <a:rPr dirty="0"/>
              <a:t> </a:t>
            </a:r>
          </a:p>
          <a:p>
            <a:pPr>
              <a:defRPr sz="2400">
                <a:latin typeface="Sandoll 삼립호빵체 Outline"/>
                <a:ea typeface="Sandoll 삼립호빵체 Outline"/>
                <a:cs typeface="Sandoll 삼립호빵체 Outline"/>
                <a:sym typeface="Sandoll 삼립호빵체 Outline"/>
              </a:defRPr>
            </a:pPr>
            <a:r>
              <a:rPr dirty="0"/>
              <a:t> </a:t>
            </a:r>
            <a:r>
              <a:rPr lang="ja-JP" altLang="en-US" dirty="0"/>
              <a:t>年間</a:t>
            </a:r>
            <a:r>
              <a:rPr dirty="0"/>
              <a:t>30-35</a:t>
            </a:r>
            <a:r>
              <a:rPr lang="ja-JP" altLang="en-US" dirty="0"/>
              <a:t>人を養成</a:t>
            </a:r>
            <a:endParaRPr dirty="0">
              <a:latin typeface="Sandoll 삼립호빵체 Basic"/>
              <a:ea typeface="Sandoll 삼립호빵체 Basic"/>
              <a:cs typeface="Sandoll 삼립호빵체 Basic"/>
              <a:sym typeface="Sandoll 삼립호빵체 Basic"/>
            </a:endParaRPr>
          </a:p>
          <a:p>
            <a:pPr>
              <a:defRPr sz="2400">
                <a:latin typeface="Sandoll 삼립호빵체 Basic"/>
                <a:ea typeface="Sandoll 삼립호빵체 Basic"/>
                <a:cs typeface="Sandoll 삼립호빵체 Basic"/>
                <a:sym typeface="Sandoll 삼립호빵체 Basic"/>
              </a:defRPr>
            </a:pPr>
            <a:endParaRPr dirty="0">
              <a:latin typeface="Sandoll 삼립호빵체 Basic"/>
              <a:ea typeface="Sandoll 삼립호빵체 Basic"/>
              <a:cs typeface="Sandoll 삼립호빵체 Basic"/>
              <a:sym typeface="Sandoll 삼립호빵체 Basic"/>
            </a:endParaRPr>
          </a:p>
          <a:p>
            <a:pPr>
              <a:defRPr sz="2400">
                <a:latin typeface="Sandoll 삼립호빵체 Basic"/>
                <a:ea typeface="Sandoll 삼립호빵체 Basic"/>
                <a:cs typeface="Sandoll 삼립호빵체 Basic"/>
                <a:sym typeface="Sandoll 삼립호빵체 Basic"/>
              </a:defRPr>
            </a:pPr>
            <a:r>
              <a:rPr dirty="0"/>
              <a:t>   </a:t>
            </a:r>
            <a:r>
              <a:rPr lang="ja-JP" altLang="en-US" dirty="0"/>
              <a:t>　教育の内容</a:t>
            </a:r>
            <a:r>
              <a:rPr dirty="0"/>
              <a:t>  </a:t>
            </a:r>
          </a:p>
          <a:p>
            <a:pPr marL="457200" indent="-317500">
              <a:buClr>
                <a:srgbClr val="000000"/>
              </a:buClr>
              <a:buSzPts val="1400"/>
              <a:buFont typeface="Helvetica"/>
              <a:buChar char="●"/>
              <a:defRPr>
                <a:latin typeface="Sandoll 삼립호빵체 Basic"/>
                <a:ea typeface="Sandoll 삼립호빵체 Basic"/>
                <a:cs typeface="Sandoll 삼립호빵체 Basic"/>
                <a:sym typeface="Sandoll 삼립호빵체 Basic"/>
              </a:defRPr>
            </a:pPr>
            <a:endParaRPr dirty="0"/>
          </a:p>
          <a:p>
            <a:pPr marL="457200" indent="-317500">
              <a:buClr>
                <a:srgbClr val="000000"/>
              </a:buClr>
              <a:buSzPts val="2000"/>
              <a:buFont typeface="Helvetica"/>
              <a:buChar char="●"/>
              <a:defRPr sz="2000">
                <a:latin typeface="Sandoll 삼립호빵체 Basic"/>
                <a:ea typeface="Sandoll 삼립호빵체 Basic"/>
                <a:cs typeface="Sandoll 삼립호빵체 Basic"/>
                <a:sym typeface="Sandoll 삼립호빵체 Basic"/>
              </a:defRPr>
            </a:pPr>
            <a:r>
              <a:rPr lang="ja-JP" altLang="en-US" dirty="0"/>
              <a:t>反性暴力運動</a:t>
            </a:r>
            <a:endParaRPr dirty="0"/>
          </a:p>
          <a:p>
            <a:pPr marL="457200" indent="-317500">
              <a:buClr>
                <a:srgbClr val="000000"/>
              </a:buClr>
              <a:buSzPts val="2000"/>
              <a:buFont typeface="Helvetica"/>
              <a:buChar char="●"/>
              <a:defRPr sz="2000">
                <a:latin typeface="Sandoll 삼립호빵체 Basic"/>
                <a:ea typeface="Sandoll 삼립호빵체 Basic"/>
                <a:cs typeface="Sandoll 삼립호빵체 Basic"/>
                <a:sym typeface="Sandoll 삼립호빵체 Basic"/>
              </a:defRPr>
            </a:pPr>
            <a:r>
              <a:rPr lang="ja-JP" altLang="en-US" dirty="0"/>
              <a:t>マイノリティ人権運動</a:t>
            </a:r>
            <a:endParaRPr lang="en-US" altLang="ja-JP" dirty="0"/>
          </a:p>
          <a:p>
            <a:pPr marL="457200" indent="-317500">
              <a:buClr>
                <a:srgbClr val="000000"/>
              </a:buClr>
              <a:buSzPts val="2000"/>
              <a:buFont typeface="Helvetica"/>
              <a:buChar char="●"/>
              <a:defRPr sz="2000">
                <a:latin typeface="Sandoll 삼립호빵체 Basic"/>
                <a:ea typeface="Sandoll 삼립호빵체 Basic"/>
                <a:cs typeface="Sandoll 삼립호빵체 Basic"/>
                <a:sym typeface="Sandoll 삼립호빵체 Basic"/>
              </a:defRPr>
            </a:pPr>
            <a:r>
              <a:rPr lang="ja-JP" altLang="en-US" dirty="0"/>
              <a:t>フェミニズム文化理論</a:t>
            </a:r>
            <a:endParaRPr dirty="0"/>
          </a:p>
          <a:p>
            <a:pPr marL="457200" indent="-317500">
              <a:buClr>
                <a:srgbClr val="000000"/>
              </a:buClr>
              <a:buSzPts val="2000"/>
              <a:buFont typeface="Helvetica"/>
              <a:buChar char="●"/>
              <a:defRPr sz="2000">
                <a:latin typeface="Sandoll 삼립호빵체 Basic"/>
                <a:ea typeface="Sandoll 삼립호빵체 Basic"/>
                <a:cs typeface="Sandoll 삼립호빵체 Basic"/>
                <a:sym typeface="Sandoll 삼립호빵체 Basic"/>
              </a:defRPr>
            </a:pPr>
            <a:r>
              <a:rPr lang="ja-JP" altLang="en-US" dirty="0"/>
              <a:t>講義の教案作成など</a:t>
            </a:r>
            <a:r>
              <a:rPr dirty="0"/>
              <a:t> </a:t>
            </a:r>
          </a:p>
        </p:txBody>
      </p:sp>
      <p:sp>
        <p:nvSpPr>
          <p:cNvPr id="165" name="이등변 삼각형 1"/>
          <p:cNvSpPr/>
          <p:nvPr/>
        </p:nvSpPr>
        <p:spPr>
          <a:xfrm>
            <a:off x="705099" y="1412834"/>
            <a:ext cx="205751" cy="227993"/>
          </a:xfrm>
          <a:prstGeom prst="triangle">
            <a:avLst/>
          </a:prstGeom>
          <a:solidFill>
            <a:srgbClr val="C00000"/>
          </a:solidFill>
          <a:ln w="25400">
            <a:solidFill>
              <a:srgbClr val="FFFFFF"/>
            </a:solidFill>
          </a:ln>
        </p:spPr>
        <p:txBody>
          <a:bodyPr lIns="45719" rIns="45719" anchor="ctr"/>
          <a:lstStyle/>
          <a:p>
            <a:pPr algn="ctr">
              <a:defRPr>
                <a:solidFill>
                  <a:srgbClr val="C00000"/>
                </a:solidFill>
              </a:defRPr>
            </a:pPr>
            <a:endParaRPr/>
          </a:p>
        </p:txBody>
      </p:sp>
      <p:sp>
        <p:nvSpPr>
          <p:cNvPr id="166" name="이등변 삼각형 9"/>
          <p:cNvSpPr/>
          <p:nvPr/>
        </p:nvSpPr>
        <p:spPr>
          <a:xfrm>
            <a:off x="705099" y="2571750"/>
            <a:ext cx="129209" cy="143976"/>
          </a:xfrm>
          <a:prstGeom prst="triangle">
            <a:avLst/>
          </a:prstGeom>
          <a:solidFill>
            <a:srgbClr val="C00000"/>
          </a:solidFill>
          <a:ln w="25400">
            <a:solidFill>
              <a:srgbClr val="C00000"/>
            </a:solidFill>
          </a:ln>
        </p:spPr>
        <p:txBody>
          <a:bodyPr lIns="45719" rIns="45719" anchor="ctr"/>
          <a:lstStyle/>
          <a:p>
            <a:pPr algn="ctr">
              <a:defRPr>
                <a:solidFill>
                  <a:srgbClr val="C00000"/>
                </a:solidFill>
              </a:defRPr>
            </a:pPr>
            <a:endParaRPr/>
          </a:p>
        </p:txBody>
      </p:sp>
      <p:sp>
        <p:nvSpPr>
          <p:cNvPr id="167" name="이등변 삼각형 10"/>
          <p:cNvSpPr/>
          <p:nvPr/>
        </p:nvSpPr>
        <p:spPr>
          <a:xfrm>
            <a:off x="900626" y="2554216"/>
            <a:ext cx="129208" cy="159215"/>
          </a:xfrm>
          <a:prstGeom prst="triangle">
            <a:avLst/>
          </a:prstGeom>
          <a:solidFill>
            <a:srgbClr val="C00000"/>
          </a:solidFill>
          <a:ln w="25400">
            <a:solidFill>
              <a:srgbClr val="C00000"/>
            </a:solidFill>
          </a:ln>
        </p:spPr>
        <p:txBody>
          <a:bodyPr lIns="45719" rIns="45719" anchor="ctr"/>
          <a:lstStyle/>
          <a:p>
            <a:pPr algn="ctr">
              <a:defRPr>
                <a:solidFill>
                  <a:srgbClr val="C00000"/>
                </a:solidFill>
              </a:defRPr>
            </a:pPr>
            <a:endParaRPr/>
          </a:p>
        </p:txBody>
      </p:sp>
      <p:pic>
        <p:nvPicPr>
          <p:cNvPr id="168" name="그림 3" descr="그림 3"/>
          <p:cNvPicPr>
            <a:picLocks noChangeAspect="1"/>
          </p:cNvPicPr>
          <p:nvPr/>
        </p:nvPicPr>
        <p:blipFill>
          <a:blip r:embed="rId2"/>
          <a:stretch>
            <a:fillRect/>
          </a:stretch>
        </p:blipFill>
        <p:spPr>
          <a:xfrm>
            <a:off x="4153179" y="1412834"/>
            <a:ext cx="3980127" cy="2985095"/>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제목 1"/>
          <p:cNvSpPr txBox="1">
            <a:spLocks noGrp="1"/>
          </p:cNvSpPr>
          <p:nvPr>
            <p:ph type="title"/>
          </p:nvPr>
        </p:nvSpPr>
        <p:spPr>
          <a:xfrm>
            <a:off x="619680" y="610040"/>
            <a:ext cx="8190602" cy="572702"/>
          </a:xfrm>
          <a:prstGeom prst="rect">
            <a:avLst/>
          </a:prstGeom>
        </p:spPr>
        <p:txBody>
          <a:bodyPr>
            <a:normAutofit/>
          </a:bodyPr>
          <a:lstStyle>
            <a:lvl1pPr defTabSz="777240">
              <a:defRPr sz="2380"/>
            </a:lvl1pPr>
          </a:lstStyle>
          <a:p>
            <a:r>
              <a:rPr lang="ja-JP" altLang="en-US" dirty="0"/>
              <a:t>ジェンダー平等教育講師団の活動と効果</a:t>
            </a:r>
            <a:r>
              <a:rPr dirty="0"/>
              <a:t> </a:t>
            </a:r>
          </a:p>
        </p:txBody>
      </p:sp>
      <p:sp>
        <p:nvSpPr>
          <p:cNvPr id="171" name="TextBox 3"/>
          <p:cNvSpPr txBox="1"/>
          <p:nvPr/>
        </p:nvSpPr>
        <p:spPr>
          <a:xfrm>
            <a:off x="619680" y="1288249"/>
            <a:ext cx="8099162" cy="35603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lnSpc>
                <a:spcPct val="160000"/>
              </a:lnSpc>
              <a:defRPr sz="2000">
                <a:solidFill>
                  <a:srgbClr val="002060"/>
                </a:solidFill>
                <a:latin typeface="함초롬바탕"/>
                <a:ea typeface="함초롬바탕"/>
                <a:cs typeface="함초롬바탕"/>
                <a:sym typeface="함초롬바탕"/>
              </a:defRPr>
            </a:pPr>
            <a:r>
              <a:rPr sz="1800" dirty="0">
                <a:latin typeface="BIZ UDPゴシック" panose="020B0400000000000000" pitchFamily="50" charset="-128"/>
                <a:ea typeface="BIZ UDPゴシック" panose="020B0400000000000000" pitchFamily="50" charset="-128"/>
              </a:rPr>
              <a:t>- </a:t>
            </a:r>
            <a:r>
              <a:rPr lang="ja-JP" altLang="en-US" sz="1800" dirty="0">
                <a:latin typeface="BIZ UDPゴシック" panose="020B0400000000000000" pitchFamily="50" charset="-128"/>
                <a:ea typeface="BIZ UDPゴシック" panose="020B0400000000000000" pitchFamily="50" charset="-128"/>
              </a:rPr>
              <a:t>雇用労働省のセクハラ予防教育、講師の認証</a:t>
            </a:r>
            <a:r>
              <a:rPr sz="1800" dirty="0">
                <a:latin typeface="BIZ UDPゴシック" panose="020B0400000000000000" pitchFamily="50" charset="-128"/>
                <a:ea typeface="BIZ UDPゴシック" panose="020B0400000000000000" pitchFamily="50" charset="-128"/>
              </a:rPr>
              <a:t> </a:t>
            </a:r>
          </a:p>
          <a:p>
            <a:pPr algn="just">
              <a:lnSpc>
                <a:spcPct val="160000"/>
              </a:lnSpc>
              <a:defRPr sz="2000">
                <a:solidFill>
                  <a:srgbClr val="002060"/>
                </a:solidFill>
                <a:latin typeface="함초롬바탕"/>
                <a:ea typeface="함초롬바탕"/>
                <a:cs typeface="함초롬바탕"/>
                <a:sym typeface="함초롬바탕"/>
              </a:defRPr>
            </a:pPr>
            <a:r>
              <a:rPr sz="1800" dirty="0">
                <a:latin typeface="BIZ UDPゴシック" panose="020B0400000000000000" pitchFamily="50" charset="-128"/>
                <a:ea typeface="BIZ UDPゴシック" panose="020B0400000000000000" pitchFamily="50" charset="-128"/>
              </a:rPr>
              <a:t>- </a:t>
            </a:r>
            <a:r>
              <a:rPr lang="ja-JP" altLang="en-US" sz="1800" dirty="0">
                <a:latin typeface="BIZ UDPゴシック" panose="020B0400000000000000" pitchFamily="50" charset="-128"/>
                <a:ea typeface="BIZ UDPゴシック" panose="020B0400000000000000" pitchFamily="50" charset="-128"/>
              </a:rPr>
              <a:t>組織内のセクハラ予防教育、ジェンダー平等教育を行う</a:t>
            </a:r>
            <a:endParaRPr sz="1800" dirty="0">
              <a:latin typeface="BIZ UDPゴシック" panose="020B0400000000000000" pitchFamily="50" charset="-128"/>
              <a:ea typeface="BIZ UDPゴシック" panose="020B0400000000000000" pitchFamily="50" charset="-128"/>
            </a:endParaRPr>
          </a:p>
          <a:p>
            <a:pPr algn="just">
              <a:lnSpc>
                <a:spcPct val="160000"/>
              </a:lnSpc>
              <a:defRPr sz="2000">
                <a:solidFill>
                  <a:srgbClr val="002060"/>
                </a:solidFill>
                <a:latin typeface="함초롬바탕"/>
                <a:ea typeface="함초롬바탕"/>
                <a:cs typeface="함초롬바탕"/>
                <a:sym typeface="함초롬바탕"/>
              </a:defRPr>
            </a:pPr>
            <a:r>
              <a:rPr sz="1800" dirty="0">
                <a:latin typeface="BIZ UDPゴシック" panose="020B0400000000000000" pitchFamily="50" charset="-128"/>
                <a:ea typeface="BIZ UDPゴシック" panose="020B0400000000000000" pitchFamily="50" charset="-128"/>
              </a:rPr>
              <a:t>- </a:t>
            </a:r>
            <a:r>
              <a:rPr lang="ja-JP" altLang="en-US" sz="1800" dirty="0">
                <a:latin typeface="BIZ UDPゴシック" panose="020B0400000000000000" pitchFamily="50" charset="-128"/>
                <a:ea typeface="BIZ UDPゴシック" panose="020B0400000000000000" pitchFamily="50" charset="-128"/>
              </a:rPr>
              <a:t>組織内の性暴力対応の活動（真相調査委員）</a:t>
            </a:r>
            <a:r>
              <a:rPr sz="1800" dirty="0">
                <a:latin typeface="BIZ UDPゴシック" panose="020B0400000000000000" pitchFamily="50" charset="-128"/>
                <a:ea typeface="BIZ UDPゴシック" panose="020B0400000000000000" pitchFamily="50" charset="-128"/>
              </a:rPr>
              <a:t> </a:t>
            </a:r>
          </a:p>
          <a:p>
            <a:pPr algn="just">
              <a:lnSpc>
                <a:spcPct val="160000"/>
              </a:lnSpc>
              <a:defRPr sz="2000">
                <a:solidFill>
                  <a:srgbClr val="002060"/>
                </a:solidFill>
                <a:latin typeface="함초롬바탕"/>
                <a:ea typeface="함초롬바탕"/>
                <a:cs typeface="함초롬바탕"/>
                <a:sym typeface="함초롬바탕"/>
              </a:defRPr>
            </a:pPr>
            <a:r>
              <a:rPr sz="1800" dirty="0">
                <a:latin typeface="BIZ UDPゴシック" panose="020B0400000000000000" pitchFamily="50" charset="-128"/>
                <a:ea typeface="BIZ UDPゴシック" panose="020B0400000000000000" pitchFamily="50" charset="-128"/>
              </a:rPr>
              <a:t>- </a:t>
            </a:r>
            <a:r>
              <a:rPr lang="ja-JP" altLang="en-US" sz="1800" dirty="0">
                <a:latin typeface="BIZ UDPゴシック" panose="020B0400000000000000" pitchFamily="50" charset="-128"/>
                <a:ea typeface="BIZ UDPゴシック" panose="020B0400000000000000" pitchFamily="50" charset="-128"/>
              </a:rPr>
              <a:t>各加盟組織のジェンダー平等活動の主体</a:t>
            </a:r>
            <a:endParaRPr sz="1800" dirty="0">
              <a:latin typeface="BIZ UDPゴシック" panose="020B0400000000000000" pitchFamily="50" charset="-128"/>
              <a:ea typeface="BIZ UDPゴシック" panose="020B0400000000000000" pitchFamily="50" charset="-128"/>
            </a:endParaRPr>
          </a:p>
          <a:p>
            <a:pPr marL="342900" indent="-342900" algn="just">
              <a:lnSpc>
                <a:spcPct val="160000"/>
              </a:lnSpc>
              <a:buClr>
                <a:srgbClr val="000000"/>
              </a:buClr>
              <a:buSzPct val="100000"/>
              <a:buChar char="-"/>
              <a:defRPr sz="2000">
                <a:solidFill>
                  <a:srgbClr val="002060"/>
                </a:solidFill>
                <a:latin typeface="함초롬바탕"/>
                <a:ea typeface="함초롬바탕"/>
                <a:cs typeface="함초롬바탕"/>
                <a:sym typeface="함초롬바탕"/>
              </a:defRPr>
            </a:pPr>
            <a:r>
              <a:rPr lang="ja-JP" altLang="en-US" sz="1800" dirty="0">
                <a:latin typeface="BIZ UDPゴシック" panose="020B0400000000000000" pitchFamily="50" charset="-128"/>
                <a:ea typeface="BIZ UDPゴシック" panose="020B0400000000000000" pitchFamily="50" charset="-128"/>
              </a:rPr>
              <a:t>産別労組で「</a:t>
            </a:r>
            <a:r>
              <a:rPr lang="ja-JP" altLang="en-US" sz="1800" b="1" dirty="0">
                <a:solidFill>
                  <a:srgbClr val="C00000"/>
                </a:solidFill>
                <a:latin typeface="BIZ UDPゴシック" panose="020B0400000000000000" pitchFamily="50" charset="-128"/>
                <a:ea typeface="BIZ UDPゴシック" panose="020B0400000000000000" pitchFamily="50" charset="-128"/>
              </a:rPr>
              <a:t>使用者はセクハラ予防教育の際、労組と教育を協議する」</a:t>
            </a:r>
            <a:r>
              <a:rPr lang="ja-JP" altLang="en-US" sz="1800" dirty="0">
                <a:latin typeface="BIZ UDPゴシック" panose="020B0400000000000000" pitchFamily="50" charset="-128"/>
                <a:ea typeface="BIZ UDPゴシック" panose="020B0400000000000000" pitchFamily="50" charset="-128"/>
              </a:rPr>
              <a:t>という条項を締結し、労働組合が直接教育を行う事例が増えている。</a:t>
            </a:r>
            <a:r>
              <a:rPr sz="1800" dirty="0">
                <a:latin typeface="BIZ UDPゴシック" panose="020B0400000000000000" pitchFamily="50" charset="-128"/>
                <a:ea typeface="BIZ UDPゴシック" panose="020B0400000000000000" pitchFamily="50" charset="-128"/>
              </a:rPr>
              <a:t> </a:t>
            </a:r>
          </a:p>
          <a:p>
            <a:pPr marL="342900" indent="-342900" algn="just">
              <a:lnSpc>
                <a:spcPct val="160000"/>
              </a:lnSpc>
              <a:buClr>
                <a:srgbClr val="000000"/>
              </a:buClr>
              <a:buSzPct val="100000"/>
              <a:buChar char="-"/>
              <a:defRPr sz="2000">
                <a:solidFill>
                  <a:srgbClr val="002060"/>
                </a:solidFill>
                <a:latin typeface="함초롬바탕"/>
                <a:ea typeface="함초롬바탕"/>
                <a:cs typeface="함초롬바탕"/>
                <a:sym typeface="함초롬바탕"/>
              </a:defRPr>
            </a:pPr>
            <a:r>
              <a:rPr lang="ja-JP" altLang="en-US" sz="1800" dirty="0">
                <a:latin typeface="BIZ UDPゴシック" panose="020B0400000000000000" pitchFamily="50" charset="-128"/>
                <a:ea typeface="BIZ UDPゴシック" panose="020B0400000000000000" pitchFamily="50" charset="-128"/>
              </a:rPr>
              <a:t>組織内で</a:t>
            </a:r>
            <a:r>
              <a:rPr lang="ja-JP" altLang="en-US" sz="1800" b="1" dirty="0">
                <a:solidFill>
                  <a:srgbClr val="C00000"/>
                </a:solidFill>
                <a:latin typeface="BIZ UDPゴシック" panose="020B0400000000000000" pitchFamily="50" charset="-128"/>
                <a:ea typeface="BIZ UDPゴシック" panose="020B0400000000000000" pitchFamily="50" charset="-128"/>
              </a:rPr>
              <a:t>ジェンダー平等委員会、女性委員会、名誉雇用平等監督官</a:t>
            </a:r>
            <a:r>
              <a:rPr sz="1800" dirty="0">
                <a:latin typeface="BIZ UDPゴシック" panose="020B0400000000000000" pitchFamily="50" charset="-128"/>
                <a:ea typeface="BIZ UDPゴシック" panose="020B0400000000000000" pitchFamily="50" charset="-128"/>
              </a:rPr>
              <a:t> </a:t>
            </a:r>
            <a:r>
              <a:rPr lang="ja-JP" altLang="en-US" sz="1800" dirty="0">
                <a:latin typeface="BIZ UDPゴシック" panose="020B0400000000000000" pitchFamily="50" charset="-128"/>
                <a:ea typeface="BIZ UDPゴシック" panose="020B0400000000000000" pitchFamily="50" charset="-128"/>
              </a:rPr>
              <a:t>を設置している。</a:t>
            </a:r>
            <a:r>
              <a:rPr sz="1800" dirty="0">
                <a:latin typeface="BIZ UDPゴシック" panose="020B0400000000000000" pitchFamily="50" charset="-128"/>
                <a:ea typeface="BIZ UDPゴシック" panose="020B0400000000000000" pitchFamily="50" charset="-128"/>
              </a:rPr>
              <a:t>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Google Shape;689;p53">
            <a:hlinkClick r:id="" action="ppaction://hlinkshowjump?jump=nextslide"/>
          </p:cNvPr>
          <p:cNvSpPr/>
          <p:nvPr/>
        </p:nvSpPr>
        <p:spPr>
          <a:xfrm>
            <a:off x="8030950" y="4607207"/>
            <a:ext cx="404401" cy="1"/>
          </a:xfrm>
          <a:prstGeom prst="line">
            <a:avLst/>
          </a:prstGeom>
          <a:ln>
            <a:solidFill>
              <a:srgbClr val="000000"/>
            </a:solidFill>
            <a:tailEnd type="triangle"/>
          </a:ln>
        </p:spPr>
        <p:txBody>
          <a:bodyPr lIns="45719" rIns="45719"/>
          <a:lstStyle/>
          <a:p>
            <a:endParaRPr/>
          </a:p>
        </p:txBody>
      </p:sp>
      <p:sp>
        <p:nvSpPr>
          <p:cNvPr id="174" name="Google Shape;690;p53">
            <a:hlinkClick r:id="" action="ppaction://hlinkshowjump?jump=previousslide"/>
          </p:cNvPr>
          <p:cNvSpPr/>
          <p:nvPr/>
        </p:nvSpPr>
        <p:spPr>
          <a:xfrm flipH="1">
            <a:off x="708650" y="4608477"/>
            <a:ext cx="404401" cy="1"/>
          </a:xfrm>
          <a:prstGeom prst="line">
            <a:avLst/>
          </a:prstGeom>
          <a:ln>
            <a:solidFill>
              <a:srgbClr val="000000"/>
            </a:solidFill>
            <a:tailEnd type="triangle"/>
          </a:ln>
        </p:spPr>
        <p:txBody>
          <a:bodyPr lIns="45719" rIns="45719"/>
          <a:lstStyle/>
          <a:p>
            <a:endParaRPr/>
          </a:p>
        </p:txBody>
      </p:sp>
      <p:sp>
        <p:nvSpPr>
          <p:cNvPr id="175" name="Google Shape;295;p33"/>
          <p:cNvSpPr txBox="1"/>
          <p:nvPr/>
        </p:nvSpPr>
        <p:spPr>
          <a:xfrm>
            <a:off x="697450" y="248264"/>
            <a:ext cx="7333499" cy="6155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p>
            <a:pPr>
              <a:defRPr sz="2800" b="1">
                <a:latin typeface="Sandoll 삼립호빵체 Basic"/>
                <a:ea typeface="Sandoll 삼립호빵체 Basic"/>
                <a:cs typeface="Sandoll 삼립호빵체 Basic"/>
                <a:sym typeface="Sandoll 삼립호빵체 Basic"/>
              </a:defRPr>
            </a:pPr>
            <a:r>
              <a:rPr dirty="0"/>
              <a:t>3. </a:t>
            </a:r>
            <a:r>
              <a:rPr lang="ja-JP" altLang="en-US" dirty="0"/>
              <a:t>女性活動家大会</a:t>
            </a:r>
            <a:r>
              <a:rPr dirty="0"/>
              <a:t> : </a:t>
            </a:r>
            <a:r>
              <a:rPr lang="ja-JP" altLang="en-US" dirty="0">
                <a:solidFill>
                  <a:srgbClr val="C00000"/>
                </a:solidFill>
                <a:latin typeface="HY신명조"/>
                <a:ea typeface="HY신명조"/>
                <a:cs typeface="HY신명조"/>
                <a:sym typeface="HY신명조"/>
              </a:rPr>
              <a:t>ネットワーク</a:t>
            </a:r>
            <a:endParaRPr dirty="0">
              <a:solidFill>
                <a:srgbClr val="C00000"/>
              </a:solidFill>
              <a:latin typeface="HY신명조"/>
              <a:ea typeface="HY신명조"/>
              <a:cs typeface="HY신명조"/>
              <a:sym typeface="HY신명조"/>
            </a:endParaRPr>
          </a:p>
        </p:txBody>
      </p:sp>
      <p:sp>
        <p:nvSpPr>
          <p:cNvPr id="176" name="Google Shape;496;p47"/>
          <p:cNvSpPr/>
          <p:nvPr/>
        </p:nvSpPr>
        <p:spPr>
          <a:xfrm>
            <a:off x="1" y="2312503"/>
            <a:ext cx="9144001" cy="1325220"/>
          </a:xfrm>
          <a:prstGeom prst="rect">
            <a:avLst/>
          </a:prstGeom>
          <a:solidFill>
            <a:srgbClr val="B07BD7"/>
          </a:solidFill>
          <a:ln w="12700">
            <a:miter lim="400000"/>
          </a:ln>
        </p:spPr>
        <p:txBody>
          <a:bodyPr lIns="45719" rIns="45719" anchor="ctr"/>
          <a:lstStyle/>
          <a:p>
            <a:endParaRPr/>
          </a:p>
        </p:txBody>
      </p:sp>
      <p:pic>
        <p:nvPicPr>
          <p:cNvPr id="177" name="그림 15" descr="그림 15"/>
          <p:cNvPicPr>
            <a:picLocks noChangeAspect="1"/>
          </p:cNvPicPr>
          <p:nvPr/>
        </p:nvPicPr>
        <p:blipFill>
          <a:blip r:embed="rId2"/>
          <a:stretch>
            <a:fillRect/>
          </a:stretch>
        </p:blipFill>
        <p:spPr>
          <a:xfrm>
            <a:off x="1018429" y="905747"/>
            <a:ext cx="3441882" cy="1720942"/>
          </a:xfrm>
          <a:prstGeom prst="rect">
            <a:avLst/>
          </a:prstGeom>
          <a:ln w="12700">
            <a:miter lim="400000"/>
          </a:ln>
        </p:spPr>
      </p:pic>
      <p:pic>
        <p:nvPicPr>
          <p:cNvPr id="178" name="내용 개체 틀 4" descr="내용 개체 틀 4"/>
          <p:cNvPicPr>
            <a:picLocks noChangeAspect="1"/>
          </p:cNvPicPr>
          <p:nvPr/>
        </p:nvPicPr>
        <p:blipFill>
          <a:blip r:embed="rId3"/>
          <a:stretch>
            <a:fillRect/>
          </a:stretch>
        </p:blipFill>
        <p:spPr>
          <a:xfrm>
            <a:off x="4693789" y="905136"/>
            <a:ext cx="3875328" cy="1804449"/>
          </a:xfrm>
          <a:prstGeom prst="rect">
            <a:avLst/>
          </a:prstGeom>
          <a:ln w="12700">
            <a:miter lim="400000"/>
          </a:ln>
        </p:spPr>
      </p:pic>
      <p:pic>
        <p:nvPicPr>
          <p:cNvPr id="179" name="그림 18" descr="그림 18"/>
          <p:cNvPicPr>
            <a:picLocks noChangeAspect="1"/>
          </p:cNvPicPr>
          <p:nvPr/>
        </p:nvPicPr>
        <p:blipFill>
          <a:blip r:embed="rId4"/>
          <a:stretch>
            <a:fillRect/>
          </a:stretch>
        </p:blipFill>
        <p:spPr>
          <a:xfrm>
            <a:off x="1018429" y="2730206"/>
            <a:ext cx="3441882" cy="2295737"/>
          </a:xfrm>
          <a:prstGeom prst="rect">
            <a:avLst/>
          </a:prstGeom>
          <a:ln w="12700">
            <a:miter lim="400000"/>
          </a:ln>
        </p:spPr>
      </p:pic>
      <p:pic>
        <p:nvPicPr>
          <p:cNvPr id="180" name="그림 19" descr="그림 19"/>
          <p:cNvPicPr>
            <a:picLocks noChangeAspect="1"/>
          </p:cNvPicPr>
          <p:nvPr/>
        </p:nvPicPr>
        <p:blipFill>
          <a:blip r:embed="rId5"/>
          <a:stretch>
            <a:fillRect/>
          </a:stretch>
        </p:blipFill>
        <p:spPr>
          <a:xfrm>
            <a:off x="4683692" y="2877810"/>
            <a:ext cx="2230377" cy="1672783"/>
          </a:xfrm>
          <a:prstGeom prst="rect">
            <a:avLst/>
          </a:prstGeom>
          <a:ln w="12700">
            <a:miter lim="400000"/>
          </a:ln>
        </p:spPr>
      </p:pic>
      <p:pic>
        <p:nvPicPr>
          <p:cNvPr id="181" name="그림 20" descr="그림 20"/>
          <p:cNvPicPr>
            <a:picLocks noChangeAspect="1"/>
          </p:cNvPicPr>
          <p:nvPr/>
        </p:nvPicPr>
        <p:blipFill>
          <a:blip r:embed="rId6"/>
          <a:stretch>
            <a:fillRect/>
          </a:stretch>
        </p:blipFill>
        <p:spPr>
          <a:xfrm>
            <a:off x="6606420" y="3088995"/>
            <a:ext cx="2405933" cy="1804450"/>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제목 1"/>
          <p:cNvSpPr txBox="1">
            <a:spLocks noGrp="1"/>
          </p:cNvSpPr>
          <p:nvPr>
            <p:ph type="title"/>
          </p:nvPr>
        </p:nvSpPr>
        <p:spPr>
          <a:xfrm>
            <a:off x="571846" y="416481"/>
            <a:ext cx="8190602" cy="572702"/>
          </a:xfrm>
          <a:prstGeom prst="rect">
            <a:avLst/>
          </a:prstGeom>
        </p:spPr>
        <p:txBody>
          <a:bodyPr/>
          <a:lstStyle/>
          <a:p>
            <a:pPr defTabSz="777240">
              <a:defRPr sz="2380">
                <a:solidFill>
                  <a:srgbClr val="C00000"/>
                </a:solidFill>
              </a:defRPr>
            </a:pPr>
            <a:r>
              <a:rPr dirty="0"/>
              <a:t> </a:t>
            </a:r>
            <a:r>
              <a:rPr lang="ja-JP" altLang="en-US" dirty="0"/>
              <a:t>連帯</a:t>
            </a:r>
            <a:r>
              <a:rPr dirty="0"/>
              <a:t> : </a:t>
            </a:r>
            <a:r>
              <a:rPr lang="ja-JP" altLang="en-US" dirty="0">
                <a:solidFill>
                  <a:srgbClr val="000000"/>
                </a:solidFill>
              </a:rPr>
              <a:t>組織化の経験を共有</a:t>
            </a:r>
            <a:r>
              <a:rPr dirty="0">
                <a:solidFill>
                  <a:srgbClr val="000000"/>
                </a:solidFill>
              </a:rPr>
              <a:t> </a:t>
            </a:r>
          </a:p>
        </p:txBody>
      </p:sp>
      <p:pic>
        <p:nvPicPr>
          <p:cNvPr id="184" name="그림 3" descr="그림 3"/>
          <p:cNvPicPr>
            <a:picLocks noChangeAspect="1"/>
          </p:cNvPicPr>
          <p:nvPr/>
        </p:nvPicPr>
        <p:blipFill>
          <a:blip r:embed="rId2"/>
          <a:stretch>
            <a:fillRect/>
          </a:stretch>
        </p:blipFill>
        <p:spPr>
          <a:xfrm>
            <a:off x="666402" y="941094"/>
            <a:ext cx="3037920" cy="2026293"/>
          </a:xfrm>
          <a:prstGeom prst="rect">
            <a:avLst/>
          </a:prstGeom>
          <a:ln w="12700">
            <a:miter lim="400000"/>
          </a:ln>
        </p:spPr>
      </p:pic>
      <p:pic>
        <p:nvPicPr>
          <p:cNvPr id="185" name="그림 5" descr="그림 5"/>
          <p:cNvPicPr>
            <a:picLocks noChangeAspect="1"/>
          </p:cNvPicPr>
          <p:nvPr/>
        </p:nvPicPr>
        <p:blipFill>
          <a:blip r:embed="rId3"/>
          <a:stretch>
            <a:fillRect/>
          </a:stretch>
        </p:blipFill>
        <p:spPr>
          <a:xfrm>
            <a:off x="3920721" y="941094"/>
            <a:ext cx="3037921" cy="2026294"/>
          </a:xfrm>
          <a:prstGeom prst="rect">
            <a:avLst/>
          </a:prstGeom>
          <a:ln w="12700">
            <a:miter lim="400000"/>
          </a:ln>
        </p:spPr>
      </p:pic>
      <p:sp>
        <p:nvSpPr>
          <p:cNvPr id="186" name="제목 1"/>
          <p:cNvSpPr txBox="1"/>
          <p:nvPr/>
        </p:nvSpPr>
        <p:spPr>
          <a:xfrm>
            <a:off x="571846" y="2967387"/>
            <a:ext cx="8190602" cy="1846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defRPr sz="2800" b="1">
                <a:solidFill>
                  <a:srgbClr val="C00000"/>
                </a:solidFill>
                <a:latin typeface="Roboto"/>
                <a:ea typeface="Roboto"/>
                <a:cs typeface="Roboto"/>
                <a:sym typeface="Roboto"/>
              </a:defRPr>
            </a:pPr>
            <a:r>
              <a:rPr lang="ja-JP" altLang="en-US" dirty="0"/>
              <a:t>力量強化、決議</a:t>
            </a:r>
            <a:endParaRPr dirty="0"/>
          </a:p>
          <a:p>
            <a:pPr>
              <a:defRPr sz="2400">
                <a:solidFill>
                  <a:srgbClr val="002060"/>
                </a:solidFill>
                <a:latin typeface="Roboto"/>
                <a:ea typeface="Roboto"/>
                <a:cs typeface="Roboto"/>
                <a:sym typeface="Roboto"/>
              </a:defRPr>
            </a:pPr>
            <a:r>
              <a:rPr lang="ja-JP" altLang="en-US" sz="2000" dirty="0"/>
              <a:t>　</a:t>
            </a:r>
            <a:r>
              <a:rPr sz="2000" dirty="0"/>
              <a:t>2019</a:t>
            </a:r>
            <a:r>
              <a:rPr lang="ja-JP" altLang="en-US" sz="2000" dirty="0"/>
              <a:t>年　</a:t>
            </a:r>
            <a:r>
              <a:rPr lang="ko-KR" altLang="en-US" sz="2000" dirty="0"/>
              <a:t>女性</a:t>
            </a:r>
            <a:r>
              <a:rPr lang="ja-JP" altLang="en-US" sz="2000" dirty="0"/>
              <a:t>労働運動史、他の組織の経験を共有</a:t>
            </a:r>
            <a:endParaRPr sz="2000" dirty="0"/>
          </a:p>
          <a:p>
            <a:pPr>
              <a:defRPr sz="2400">
                <a:solidFill>
                  <a:srgbClr val="002060"/>
                </a:solidFill>
                <a:latin typeface="Roboto"/>
                <a:ea typeface="Roboto"/>
                <a:cs typeface="Roboto"/>
                <a:sym typeface="Roboto"/>
              </a:defRPr>
            </a:pPr>
            <a:r>
              <a:rPr lang="ja-JP" altLang="en-US" sz="2000" dirty="0"/>
              <a:t>　</a:t>
            </a:r>
            <a:r>
              <a:rPr sz="2000" dirty="0"/>
              <a:t>2018</a:t>
            </a:r>
            <a:r>
              <a:rPr lang="ja-JP" altLang="en-US" sz="2000" dirty="0"/>
              <a:t>年　ジェンダー平等指数の調査決議</a:t>
            </a:r>
            <a:endParaRPr sz="2000" dirty="0"/>
          </a:p>
          <a:p>
            <a:pPr>
              <a:defRPr sz="2400">
                <a:solidFill>
                  <a:srgbClr val="002060"/>
                </a:solidFill>
                <a:latin typeface="Roboto"/>
                <a:ea typeface="Roboto"/>
                <a:cs typeface="Roboto"/>
                <a:sym typeface="Roboto"/>
              </a:defRPr>
            </a:pPr>
            <a:r>
              <a:rPr lang="ja-JP" altLang="en-US" sz="2000" dirty="0"/>
              <a:t>　</a:t>
            </a:r>
            <a:r>
              <a:rPr sz="2000" dirty="0"/>
              <a:t>2019</a:t>
            </a:r>
            <a:r>
              <a:rPr lang="ja-JP" altLang="en-US" sz="2000" dirty="0"/>
              <a:t>年　ジェンダー平等指数の調査結果を発表</a:t>
            </a:r>
            <a:r>
              <a:rPr sz="2000" dirty="0"/>
              <a:t> </a:t>
            </a:r>
          </a:p>
          <a:p>
            <a:pPr>
              <a:defRPr sz="2400">
                <a:solidFill>
                  <a:srgbClr val="002060"/>
                </a:solidFill>
                <a:latin typeface="Roboto"/>
                <a:ea typeface="Roboto"/>
                <a:cs typeface="Roboto"/>
                <a:sym typeface="Roboto"/>
              </a:defRPr>
            </a:pPr>
            <a:r>
              <a:rPr lang="ja-JP" altLang="en-US" sz="2000" dirty="0"/>
              <a:t>　</a:t>
            </a:r>
            <a:r>
              <a:rPr sz="2000" dirty="0"/>
              <a:t>2020</a:t>
            </a:r>
            <a:r>
              <a:rPr lang="ja-JP" altLang="en-US" sz="2000" dirty="0"/>
              <a:t>年</a:t>
            </a:r>
            <a:r>
              <a:rPr sz="2000" dirty="0"/>
              <a:t> </a:t>
            </a:r>
            <a:r>
              <a:rPr lang="ja-JP" altLang="en-US" sz="2000" dirty="0"/>
              <a:t>　グローバルジェンダー平等規範の理解</a:t>
            </a:r>
            <a:r>
              <a:rPr sz="2000" dirty="0"/>
              <a:t>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Google Shape;689;p53">
            <a:hlinkClick r:id="" action="ppaction://hlinkshowjump?jump=nextslide"/>
          </p:cNvPr>
          <p:cNvSpPr/>
          <p:nvPr/>
        </p:nvSpPr>
        <p:spPr>
          <a:xfrm>
            <a:off x="8030950" y="4607207"/>
            <a:ext cx="404401" cy="1"/>
          </a:xfrm>
          <a:prstGeom prst="line">
            <a:avLst/>
          </a:prstGeom>
          <a:ln>
            <a:solidFill>
              <a:srgbClr val="000000"/>
            </a:solidFill>
            <a:tailEnd type="triangle"/>
          </a:ln>
        </p:spPr>
        <p:txBody>
          <a:bodyPr lIns="45719" rIns="45719"/>
          <a:lstStyle/>
          <a:p>
            <a:endParaRPr/>
          </a:p>
        </p:txBody>
      </p:sp>
      <p:sp>
        <p:nvSpPr>
          <p:cNvPr id="189" name="Google Shape;295;p33"/>
          <p:cNvSpPr txBox="1"/>
          <p:nvPr/>
        </p:nvSpPr>
        <p:spPr>
          <a:xfrm>
            <a:off x="604684" y="562902"/>
            <a:ext cx="7333499" cy="6395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p>
            <a:pPr>
              <a:defRPr sz="2800" b="1">
                <a:latin typeface="Sandoll 삼립호빵체 Basic"/>
                <a:ea typeface="Sandoll 삼립호빵체 Basic"/>
                <a:cs typeface="Sandoll 삼립호빵체 Basic"/>
                <a:sym typeface="Sandoll 삼립호빵체 Basic"/>
              </a:defRPr>
            </a:pPr>
            <a:r>
              <a:rPr dirty="0"/>
              <a:t>4. </a:t>
            </a:r>
            <a:r>
              <a:rPr lang="ja-JP" altLang="en-US" dirty="0"/>
              <a:t>連帯</a:t>
            </a:r>
            <a:endParaRPr dirty="0"/>
          </a:p>
        </p:txBody>
      </p:sp>
      <p:sp>
        <p:nvSpPr>
          <p:cNvPr id="190" name="Google Shape;496;p47"/>
          <p:cNvSpPr/>
          <p:nvPr/>
        </p:nvSpPr>
        <p:spPr>
          <a:xfrm>
            <a:off x="1" y="2312503"/>
            <a:ext cx="9144001" cy="1325220"/>
          </a:xfrm>
          <a:prstGeom prst="rect">
            <a:avLst/>
          </a:prstGeom>
          <a:solidFill>
            <a:srgbClr val="B07BD7"/>
          </a:solidFill>
          <a:ln w="12700">
            <a:miter lim="400000"/>
          </a:ln>
        </p:spPr>
        <p:txBody>
          <a:bodyPr lIns="45719" rIns="45719" anchor="ctr"/>
          <a:lstStyle/>
          <a:p>
            <a:endParaRPr/>
          </a:p>
        </p:txBody>
      </p:sp>
      <p:pic>
        <p:nvPicPr>
          <p:cNvPr id="191" name="그림 17" descr="그림 17"/>
          <p:cNvPicPr>
            <a:picLocks noChangeAspect="1"/>
          </p:cNvPicPr>
          <p:nvPr/>
        </p:nvPicPr>
        <p:blipFill>
          <a:blip r:embed="rId2"/>
          <a:stretch>
            <a:fillRect/>
          </a:stretch>
        </p:blipFill>
        <p:spPr>
          <a:xfrm>
            <a:off x="604684" y="1988043"/>
            <a:ext cx="2632183" cy="1974139"/>
          </a:xfrm>
          <a:prstGeom prst="rect">
            <a:avLst/>
          </a:prstGeom>
          <a:ln w="12700">
            <a:miter lim="400000"/>
          </a:ln>
        </p:spPr>
      </p:pic>
      <p:pic>
        <p:nvPicPr>
          <p:cNvPr id="192" name="그림 18" descr="그림 18"/>
          <p:cNvPicPr>
            <a:picLocks noChangeAspect="1"/>
          </p:cNvPicPr>
          <p:nvPr/>
        </p:nvPicPr>
        <p:blipFill>
          <a:blip r:embed="rId3"/>
          <a:stretch>
            <a:fillRect/>
          </a:stretch>
        </p:blipFill>
        <p:spPr>
          <a:xfrm>
            <a:off x="3432809" y="856292"/>
            <a:ext cx="2960503" cy="1634197"/>
          </a:xfrm>
          <a:prstGeom prst="rect">
            <a:avLst/>
          </a:prstGeom>
          <a:ln w="12700">
            <a:miter lim="400000"/>
          </a:ln>
        </p:spPr>
      </p:pic>
      <p:pic>
        <p:nvPicPr>
          <p:cNvPr id="193" name="그림 20" descr="그림 20"/>
          <p:cNvPicPr>
            <a:picLocks noChangeAspect="1"/>
          </p:cNvPicPr>
          <p:nvPr/>
        </p:nvPicPr>
        <p:blipFill>
          <a:blip r:embed="rId4"/>
          <a:stretch>
            <a:fillRect/>
          </a:stretch>
        </p:blipFill>
        <p:spPr>
          <a:xfrm>
            <a:off x="5789238" y="2571750"/>
            <a:ext cx="3481763" cy="2320269"/>
          </a:xfrm>
          <a:prstGeom prst="rect">
            <a:avLst/>
          </a:prstGeom>
          <a:ln w="12700">
            <a:miter lim="400000"/>
          </a:ln>
        </p:spPr>
      </p:pic>
      <p:sp>
        <p:nvSpPr>
          <p:cNvPr id="194" name="TextBox 22"/>
          <p:cNvSpPr txBox="1"/>
          <p:nvPr/>
        </p:nvSpPr>
        <p:spPr>
          <a:xfrm>
            <a:off x="916759" y="3962181"/>
            <a:ext cx="1766206" cy="5985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lnSpc>
                <a:spcPct val="160000"/>
              </a:lnSpc>
              <a:defRPr sz="2400" b="1">
                <a:latin typeface="함초롬바탕"/>
                <a:ea typeface="함초롬바탕"/>
                <a:cs typeface="함초롬바탕"/>
                <a:sym typeface="함초롬바탕"/>
              </a:defRPr>
            </a:lvl1pPr>
          </a:lstStyle>
          <a:p>
            <a:r>
              <a:rPr lang="ja-JP" altLang="en-US" dirty="0">
                <a:latin typeface="ＭＳ Ｐ明朝" panose="02020600040205080304" pitchFamily="18" charset="-128"/>
                <a:ea typeface="ＭＳ Ｐ明朝" panose="02020600040205080304" pitchFamily="18" charset="-128"/>
              </a:rPr>
              <a:t>堕胎罪廃止</a:t>
            </a:r>
            <a:endParaRPr dirty="0"/>
          </a:p>
        </p:txBody>
      </p:sp>
      <p:sp>
        <p:nvSpPr>
          <p:cNvPr id="195" name="TextBox 24"/>
          <p:cNvSpPr txBox="1"/>
          <p:nvPr/>
        </p:nvSpPr>
        <p:spPr>
          <a:xfrm>
            <a:off x="3771156" y="3928606"/>
            <a:ext cx="4553131"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400" b="1">
                <a:latin typeface="함초롬바탕"/>
                <a:ea typeface="함초롬바탕"/>
                <a:cs typeface="함초롬바탕"/>
                <a:sym typeface="함초롬바탕"/>
              </a:defRPr>
            </a:pPr>
            <a:r>
              <a:rPr lang="ja-JP" altLang="en-US" dirty="0">
                <a:latin typeface="ＭＳ Ｐ明朝" panose="02020600040205080304" pitchFamily="18" charset="-128"/>
                <a:ea typeface="ＭＳ Ｐ明朝" panose="02020600040205080304" pitchFamily="18" charset="-128"/>
              </a:rPr>
              <a:t>クィア（</a:t>
            </a:r>
            <a:r>
              <a:rPr lang="en-US" altLang="ja-JP" dirty="0">
                <a:latin typeface="ＭＳ Ｐ明朝" panose="02020600040205080304" pitchFamily="18" charset="-128"/>
                <a:ea typeface="ＭＳ Ｐ明朝" panose="02020600040205080304" pitchFamily="18" charset="-128"/>
              </a:rPr>
              <a:t>Queer</a:t>
            </a:r>
            <a:r>
              <a:rPr lang="ja-JP" altLang="en-US" dirty="0">
                <a:latin typeface="ＭＳ Ｐ明朝" panose="02020600040205080304" pitchFamily="18" charset="-128"/>
                <a:ea typeface="ＭＳ Ｐ明朝" panose="02020600040205080304" pitchFamily="18" charset="-128"/>
              </a:rPr>
              <a:t>）</a:t>
            </a:r>
            <a:endParaRPr lang="en-US" altLang="ja-JP" dirty="0">
              <a:latin typeface="ＭＳ Ｐ明朝" panose="02020600040205080304" pitchFamily="18" charset="-128"/>
              <a:ea typeface="ＭＳ Ｐ明朝" panose="02020600040205080304" pitchFamily="18" charset="-128"/>
            </a:endParaRPr>
          </a:p>
          <a:p>
            <a:pPr algn="just">
              <a:defRPr sz="2400" b="1">
                <a:latin typeface="함초롬바탕"/>
                <a:ea typeface="함초롬바탕"/>
                <a:cs typeface="함초롬바탕"/>
                <a:sym typeface="함초롬바탕"/>
              </a:defRPr>
            </a:pPr>
            <a:r>
              <a:rPr lang="ja-JP" altLang="en-US" dirty="0">
                <a:latin typeface="ＭＳ Ｐ明朝" panose="02020600040205080304" pitchFamily="18" charset="-128"/>
                <a:ea typeface="ＭＳ Ｐ明朝" panose="02020600040205080304" pitchFamily="18" charset="-128"/>
              </a:rPr>
              <a:t>　　文化祭</a:t>
            </a:r>
            <a:r>
              <a:rPr sz="1400" b="0" dirty="0"/>
              <a:t> </a:t>
            </a:r>
          </a:p>
        </p:txBody>
      </p:sp>
      <p:sp>
        <p:nvSpPr>
          <p:cNvPr id="196" name="TextBox 26"/>
          <p:cNvSpPr txBox="1"/>
          <p:nvPr/>
        </p:nvSpPr>
        <p:spPr>
          <a:xfrm>
            <a:off x="6439032" y="1201531"/>
            <a:ext cx="4553131" cy="6008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lnSpc>
                <a:spcPct val="160000"/>
              </a:lnSpc>
              <a:defRPr sz="2400" b="1">
                <a:latin typeface="함초롬바탕"/>
                <a:ea typeface="함초롬바탕"/>
                <a:cs typeface="함초롬바탕"/>
                <a:sym typeface="함초롬바탕"/>
              </a:defRPr>
            </a:lvl1pPr>
          </a:lstStyle>
          <a:p>
            <a:r>
              <a:rPr lang="ja-JP" altLang="en-US" dirty="0"/>
              <a:t>＃</a:t>
            </a:r>
            <a:r>
              <a:rPr lang="en-US" altLang="ja-JP" dirty="0"/>
              <a:t>Me Too</a:t>
            </a:r>
            <a:r>
              <a:rPr lang="ja-JP" altLang="en-US" dirty="0">
                <a:latin typeface="ＭＳ Ｐ明朝" panose="02020600040205080304" pitchFamily="18" charset="-128"/>
                <a:ea typeface="ＭＳ Ｐ明朝" panose="02020600040205080304" pitchFamily="18" charset="-128"/>
              </a:rPr>
              <a:t>市民行動</a:t>
            </a:r>
            <a:endParaRPr dirty="0">
              <a:latin typeface="ＭＳ Ｐ明朝" panose="02020600040205080304" pitchFamily="18" charset="-128"/>
              <a:ea typeface="ＭＳ Ｐ明朝" panose="02020600040205080304" pitchFamily="18" charset="-128"/>
            </a:endParaRPr>
          </a:p>
        </p:txBody>
      </p:sp>
    </p:spTree>
  </p:cSld>
  <p:clrMapOvr>
    <a:masterClrMapping/>
  </p:clrMapOvr>
  <p:transition spd="med"/>
</p:sld>
</file>

<file path=ppt/theme/theme1.xml><?xml version="1.0" encoding="utf-8"?>
<a:theme xmlns:a="http://schemas.openxmlformats.org/drawingml/2006/main" name="Open Source Lab Pitch Deck by Slidesgo">
  <a:themeElements>
    <a:clrScheme name="Open Source Lab Pitch Deck by Slidesgo">
      <a:dk1>
        <a:srgbClr val="000000"/>
      </a:dk1>
      <a:lt1>
        <a:srgbClr val="F6F6F6"/>
      </a:lt1>
      <a:dk2>
        <a:srgbClr val="A7A7A7"/>
      </a:dk2>
      <a:lt2>
        <a:srgbClr val="535353"/>
      </a:lt2>
      <a:accent1>
        <a:srgbClr val="6DCA44"/>
      </a:accent1>
      <a:accent2>
        <a:srgbClr val="CEE8E9"/>
      </a:accent2>
      <a:accent3>
        <a:srgbClr val="E66C38"/>
      </a:accent3>
      <a:accent4>
        <a:srgbClr val="F4CCD8"/>
      </a:accent4>
      <a:accent5>
        <a:srgbClr val="3D7126"/>
      </a:accent5>
      <a:accent6>
        <a:srgbClr val="738282"/>
      </a:accent6>
      <a:hlink>
        <a:srgbClr val="0000FF"/>
      </a:hlink>
      <a:folHlink>
        <a:srgbClr val="FF00FF"/>
      </a:folHlink>
    </a:clrScheme>
    <a:fontScheme name="Open Source Lab Pitch Deck by Slidesgo">
      <a:majorFont>
        <a:latin typeface="Helvetica"/>
        <a:ea typeface="Helvetica"/>
        <a:cs typeface="Helvetica"/>
      </a:majorFont>
      <a:minorFont>
        <a:latin typeface="Arial"/>
        <a:ea typeface="Arial"/>
        <a:cs typeface="Arial"/>
      </a:minorFont>
    </a:fontScheme>
    <a:fmtScheme name="Open Source Lab Pitch Deck by Slidesg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pen Source Lab Pitch Deck by Slidesgo">
  <a:themeElements>
    <a:clrScheme name="Open Source Lab Pitch Deck by Slidesgo">
      <a:dk1>
        <a:srgbClr val="000000"/>
      </a:dk1>
      <a:lt1>
        <a:srgbClr val="FFFFFF"/>
      </a:lt1>
      <a:dk2>
        <a:srgbClr val="A7A7A7"/>
      </a:dk2>
      <a:lt2>
        <a:srgbClr val="535353"/>
      </a:lt2>
      <a:accent1>
        <a:srgbClr val="6DCA44"/>
      </a:accent1>
      <a:accent2>
        <a:srgbClr val="CEE8E9"/>
      </a:accent2>
      <a:accent3>
        <a:srgbClr val="E66C38"/>
      </a:accent3>
      <a:accent4>
        <a:srgbClr val="F4CCD8"/>
      </a:accent4>
      <a:accent5>
        <a:srgbClr val="3D7126"/>
      </a:accent5>
      <a:accent6>
        <a:srgbClr val="738282"/>
      </a:accent6>
      <a:hlink>
        <a:srgbClr val="0000FF"/>
      </a:hlink>
      <a:folHlink>
        <a:srgbClr val="FF00FF"/>
      </a:folHlink>
    </a:clrScheme>
    <a:fontScheme name="Open Source Lab Pitch Deck by Slidesgo">
      <a:majorFont>
        <a:latin typeface="Helvetica"/>
        <a:ea typeface="Helvetica"/>
        <a:cs typeface="Helvetica"/>
      </a:majorFont>
      <a:minorFont>
        <a:latin typeface="Arial"/>
        <a:ea typeface="Arial"/>
        <a:cs typeface="Arial"/>
      </a:minorFont>
    </a:fontScheme>
    <a:fmtScheme name="Open Source Lab Pitch Deck by Slidesg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1393</Words>
  <Application>Microsoft Office PowerPoint</Application>
  <PresentationFormat>画面に合わせる (16:9)</PresentationFormat>
  <Paragraphs>150</Paragraphs>
  <Slides>22</Slides>
  <Notes>1</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22</vt:i4>
      </vt:variant>
    </vt:vector>
  </HeadingPairs>
  <TitlesOfParts>
    <vt:vector size="38" baseType="lpstr">
      <vt:lpstr>Apple SD 산돌고딕 Neo 볼드체</vt:lpstr>
      <vt:lpstr>BIZ UDPゴシック</vt:lpstr>
      <vt:lpstr>Fira Sans</vt:lpstr>
      <vt:lpstr>HY헤드라인M</vt:lpstr>
      <vt:lpstr>HY신명조</vt:lpstr>
      <vt:lpstr>Lato</vt:lpstr>
      <vt:lpstr>ＭＳ Ｐ明朝</vt:lpstr>
      <vt:lpstr>Roboto</vt:lpstr>
      <vt:lpstr>Sandoll 삼립호빵체 Basic</vt:lpstr>
      <vt:lpstr>Sandoll 삼립호빵체 Outline</vt:lpstr>
      <vt:lpstr>한컴 윤고딕 740</vt:lpstr>
      <vt:lpstr>함초롬바탕</vt:lpstr>
      <vt:lpstr>Arial</vt:lpstr>
      <vt:lpstr>Century</vt:lpstr>
      <vt:lpstr>Helvetica</vt:lpstr>
      <vt:lpstr>Open Source Lab Pitch Deck by Slidesgo</vt:lpstr>
      <vt:lpstr>民主労総女性委員会の 現況と活動 </vt:lpstr>
      <vt:lpstr>PowerPoint プレゼンテーション</vt:lpstr>
      <vt:lpstr>PowerPoint プレゼンテーション</vt:lpstr>
      <vt:lpstr>PowerPoint プレゼンテーション</vt:lpstr>
      <vt:lpstr>PowerPoint プレゼンテーション</vt:lpstr>
      <vt:lpstr>ジェンダー平等教育講師団の活動と効果 </vt:lpstr>
      <vt:lpstr>PowerPoint プレゼンテーション</vt:lpstr>
      <vt:lpstr> 連帯 : 組織化の経験を共有 </vt:lpstr>
      <vt:lpstr>PowerPoint プレゼンテーション</vt:lpstr>
      <vt:lpstr>PowerPoint プレゼンテーション</vt:lpstr>
      <vt:lpstr>PowerPoint プレゼンテーション</vt:lpstr>
      <vt:lpstr>PowerPoint プレゼンテーション</vt:lpstr>
      <vt:lpstr>建設産業連盟 </vt:lpstr>
      <vt:lpstr>金属労組 </vt:lpstr>
      <vt:lpstr>言論労組 </vt:lpstr>
      <vt:lpstr>全国教職員組合  </vt:lpstr>
      <vt:lpstr>保健医療労組 </vt:lpstr>
      <vt:lpstr>事務金融連盟労組 </vt:lpstr>
      <vt:lpstr>問題なのは出生率低下よりも20,30台女性の憂うつ感</vt:lpstr>
      <vt:lpstr>コロナ19感染症 – 女性は飢え死にするか、過労死するか、 　　　　　　　           感染して死ぬのか          </vt:lpstr>
      <vt:lpstr> 民主労総、女性運動の課題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민주노총여성위원회 현황과 사업 </dc:title>
  <dc:creator>大畑　正姫</dc:creator>
  <cp:lastModifiedBy>翻訳者</cp:lastModifiedBy>
  <cp:revision>28</cp:revision>
  <dcterms:modified xsi:type="dcterms:W3CDTF">2021-04-22T13:32:05Z</dcterms:modified>
</cp:coreProperties>
</file>