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62" r:id="rId3"/>
    <p:sldId id="260" r:id="rId4"/>
    <p:sldId id="302" r:id="rId5"/>
    <p:sldId id="265" r:id="rId6"/>
    <p:sldId id="303" r:id="rId7"/>
    <p:sldId id="304" r:id="rId8"/>
    <p:sldId id="305" r:id="rId9"/>
    <p:sldId id="289" r:id="rId10"/>
    <p:sldId id="306" r:id="rId11"/>
    <p:sldId id="269" r:id="rId12"/>
    <p:sldId id="270" r:id="rId13"/>
    <p:sldId id="273" r:id="rId14"/>
    <p:sldId id="274" r:id="rId15"/>
    <p:sldId id="275" r:id="rId16"/>
    <p:sldId id="277" r:id="rId17"/>
    <p:sldId id="287" r:id="rId18"/>
    <p:sldId id="279" r:id="rId19"/>
    <p:sldId id="297" r:id="rId20"/>
    <p:sldId id="294" r:id="rId21"/>
    <p:sldId id="295" r:id="rId22"/>
    <p:sldId id="284" r:id="rId23"/>
    <p:sldId id="308" r:id="rId24"/>
    <p:sldId id="301" r:id="rId25"/>
    <p:sldId id="281" r:id="rId26"/>
    <p:sldId id="307" r:id="rId27"/>
    <p:sldId id="298" r:id="rId28"/>
    <p:sldId id="288" r:id="rId29"/>
    <p:sldId id="283" r:id="rId30"/>
  </p:sldIdLst>
  <p:sldSz cx="9144000" cy="6858000" type="screen4x3"/>
  <p:notesSz cx="6735763" cy="9866313"/>
  <p:defaultTextStyle>
    <a:defPPr>
      <a:defRPr lang="ja-JP"/>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3" algn="l" defTabSz="914353" rtl="0" eaLnBrk="1" latinLnBrk="0" hangingPunct="1">
      <a:defRPr kumimoji="1" sz="1800" kern="1200">
        <a:solidFill>
          <a:schemeClr val="tx1"/>
        </a:solidFill>
        <a:latin typeface="+mn-lt"/>
        <a:ea typeface="+mn-ea"/>
        <a:cs typeface="+mn-cs"/>
      </a:defRPr>
    </a:lvl6pPr>
    <a:lvl7pPr marL="2743060" algn="l" defTabSz="914353" rtl="0" eaLnBrk="1" latinLnBrk="0" hangingPunct="1">
      <a:defRPr kumimoji="1" sz="1800" kern="1200">
        <a:solidFill>
          <a:schemeClr val="tx1"/>
        </a:solidFill>
        <a:latin typeface="+mn-lt"/>
        <a:ea typeface="+mn-ea"/>
        <a:cs typeface="+mn-cs"/>
      </a:defRPr>
    </a:lvl7pPr>
    <a:lvl8pPr marL="3200236" algn="l" defTabSz="914353" rtl="0" eaLnBrk="1" latinLnBrk="0" hangingPunct="1">
      <a:defRPr kumimoji="1" sz="1800" kern="1200">
        <a:solidFill>
          <a:schemeClr val="tx1"/>
        </a:solidFill>
        <a:latin typeface="+mn-lt"/>
        <a:ea typeface="+mn-ea"/>
        <a:cs typeface="+mn-cs"/>
      </a:defRPr>
    </a:lvl8pPr>
    <a:lvl9pPr marL="3657413" algn="l" defTabSz="914353"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226"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7-03-30T08:11:53.6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16986 16291,'40'0,"-20"0,19 0,1 0,0 0,-40 0,20 0,0 0,19 0,21 0,-40 0,19 0,-19 0,20 0,-20 0,19 0,-19 0,20 0,0 0,-1 0,-39 0,40 0,-20 0,0 0,-1 0,1 0,20 0,20 0,-41 0,41 0,-20 0,-21 0,41 0,-60 0,20 0,20 0,-21 0,1 0,20 0,39 0,-19 0,-21 0,1 0,-20 0,20 0,-20 0,19 0,-19 0,-20 0,40 0,-20 0,39 0,-19 0,19 0,-19 0,0 0,-1 0,1 0,0 0,19 0,-39 0,0 0,20 0,-20 0,19 0,1 0,0 0,-21 0,1 0,40 0,-20 0,-21 0,21 0,-20 0,20 0,-1 0,-19 0,40 0,-21 0,-19 0,40 0,-1 0,21 0,-21 0,1 0,19 0,-19 0,-21 0,1 0,0 0,-21 0,21 0,-40 0,40 0,-20 0,0 0,-20 0,39 0,-19 0,20 0,-20 0,-1 0,21 0,-20 0,-20 0,40 0,-1 0,21 0,-20 0,-21 0,41 0,-1 0,-39 0,0 0,20 0,0 0,-1 0,-19 0,20 0,-20 0,-20 0,39 0,-39 0,20 0,59 0,-19 0,-20 0,-1 0,1 0,-20 0,39 0,-39 0,20 0,-20 0,20 0,-21 0,1 0,40 0,19-19,-79-1,40 20,-20 0,-20 0,39 0,1 0,20 0,-1 0,-19 0,-1 0,-19 0,40 0,-40 0,0 0,59 0,-20 0,21 0,-21 0,1 0,-40 0,39 0,-39 0,20 0,-40 0,39 0,1 0,-40 0,20 0,40 0,-41 0,-19 0,20 0,0 0,0 0,0 0,19 0,1 0,20 0,-40 0,19 0,-19 0,20 0,-40 0,20 0,-1 0,1 0,20 0,-20 0,0 0,19 0,1 0,-20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7-03-30T08:11:57.8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15141 17165,'0'0,"20"0,39 0,60 0,-39 0,59 0,-60 0,20 0,-39 0,-1 0,-19 0,-40 0,20 0,0 0,-1 0,1 0,40 0,-21 0,-19 0,-20 0,20 0,20 0,-20 0,-20 0,19 0,1 0,0 0,20 0,-40 0,20 0,39 0,-39 0,40 0,-1 0,1 0,-21 0,41 0,-21 0,21 0,-21 0,-19-20,0 0,-21 20,41 0,-40 0,19 0,-19 0,40 0,-1 0,-39 0,60 0,-21 0,-19 0,19 0,21 0,-1 0,-19 0,-1 0,-19 0,0 0,-21 0,41 0,-1 0,-19 0,20 0,-1 0,-39 0,20 0,19 0,-19 0,0 0,-21 0,21 0,20 0,-21 0,41 0,-21 0,-19 0,0 0,19 0,-19 0,0 0,-21 0,21 0,0 0,-1 0,-19 0,20 0,-20 0,0 0,0 0,19 0,-39 0,40 0,-40 0,20 0,19 0,-19 0,0 0,20 0,0 0,-1 0,1 0,-20 0,39 20,-19-20,0 0,-21 0,1 0,20 0,-40 0,40 0,-20 0,39 0,20 0,-19 0,-20 0,19 0,1 0,-40 0,-1 0,1 0,0 0,0 0,20 0,-1 39,-19-39,-20 0,20 0,0 0,0 0,0 0,39 0,-39 0,20 0,-21 0,21 0,-20 0,40 0,-41 0,21 20,-20-20,20 0,-21 0,1 0,0 0,-20 0,20 0,0 0,0 0,-20 0,19 0,21 0,-20 0,0 0,0 0,0 0,-20 0,39 0,1 0,0 0,-21 0,21 0,-20 0,-20 0,20 0,0 0,-1 0,-19 0,40 0,-20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12A1A6E-1DCF-45EF-8E38-74D46573529A}" type="datetimeFigureOut">
              <a:rPr kumimoji="1" lang="ja-JP" altLang="en-US" smtClean="0"/>
              <a:t>2017/4/27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AEBE499-73E6-4F0E-844D-05429944E9D0}" type="slidenum">
              <a:rPr kumimoji="1" lang="ja-JP" altLang="en-US" smtClean="0"/>
              <a:t>‹#›</a:t>
            </a:fld>
            <a:endParaRPr kumimoji="1" lang="ja-JP" altLang="en-US"/>
          </a:p>
        </p:txBody>
      </p:sp>
    </p:spTree>
    <p:extLst>
      <p:ext uri="{BB962C8B-B14F-4D97-AF65-F5344CB8AC3E}">
        <p14:creationId xmlns:p14="http://schemas.microsoft.com/office/powerpoint/2010/main" val="3437173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では、これから上映をはじめます。</a:t>
            </a:r>
          </a:p>
          <a:p>
            <a:r>
              <a:rPr kumimoji="1" lang="ja-JP" altLang="en-US" dirty="0" smtClean="0"/>
              <a:t>①「働き方改革」この言葉は、ニュース等で聞かれた人もいるかと思います。ちょっと聞くと、何かいいことみたいな気がするんですが、実はこれが、トンデモナク危険なシロモノなんです。（クリック</a:t>
            </a:r>
            <a:r>
              <a:rPr kumimoji="1" lang="en-US" altLang="ja-JP" dirty="0" smtClean="0"/>
              <a:t>2</a:t>
            </a:r>
            <a:r>
              <a:rPr kumimoji="1" lang="ja-JP" altLang="en-US" dirty="0" smtClean="0"/>
              <a:t>回）「働き方改革」ではなく、政府・財界が、私たち労働者を好き勝手に働かせるための企みというのが本当のところです。</a:t>
            </a:r>
          </a:p>
          <a:p>
            <a:r>
              <a:rPr kumimoji="1" lang="ja-JP" altLang="en-US" dirty="0" smtClean="0"/>
              <a:t>では、</a:t>
            </a:r>
            <a:r>
              <a:rPr kumimoji="1" lang="ja-JP" altLang="en-US" dirty="0" err="1" smtClean="0"/>
              <a:t>はじまりはじまり</a:t>
            </a:r>
            <a:r>
              <a:rPr kumimoji="1" lang="ja-JP" altLang="en-US"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8AEBE499-73E6-4F0E-844D-05429944E9D0}" type="slidenum">
              <a:rPr kumimoji="1" lang="ja-JP" altLang="en-US" smtClean="0"/>
              <a:t>1</a:t>
            </a:fld>
            <a:endParaRPr kumimoji="1" lang="ja-JP" altLang="en-US"/>
          </a:p>
        </p:txBody>
      </p:sp>
    </p:spTree>
    <p:extLst>
      <p:ext uri="{BB962C8B-B14F-4D97-AF65-F5344CB8AC3E}">
        <p14:creationId xmlns:p14="http://schemas.microsoft.com/office/powerpoint/2010/main" val="273344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EBE499-73E6-4F0E-844D-05429944E9D0}" type="slidenum">
              <a:rPr kumimoji="1" lang="ja-JP" altLang="en-US" smtClean="0"/>
              <a:t>4</a:t>
            </a:fld>
            <a:endParaRPr kumimoji="1" lang="ja-JP" altLang="en-US"/>
          </a:p>
        </p:txBody>
      </p:sp>
    </p:spTree>
    <p:extLst>
      <p:ext uri="{BB962C8B-B14F-4D97-AF65-F5344CB8AC3E}">
        <p14:creationId xmlns:p14="http://schemas.microsoft.com/office/powerpoint/2010/main" val="215749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47" indent="-457177"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8"/>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4"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8"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marL="0" lvl="0" indent="0" algn="ctr" defTabSz="914353"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6"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1"/>
            <a:ext cx="3636085" cy="1258493"/>
          </a:xfrm>
          <a:effectLst/>
        </p:spPr>
        <p:txBody>
          <a:bodyPr anchor="b">
            <a:noAutofit/>
          </a:bodyPr>
          <a:lstStyle>
            <a:lvl1pPr marL="228588" indent="-228588"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7"/>
            <a:ext cx="3694114" cy="2163020"/>
          </a:xfrm>
        </p:spPr>
        <p:txBody>
          <a:bodyPr anchor="b"/>
          <a:lstStyle>
            <a:lvl1pPr marL="182871" indent="-182871">
              <a:buFont typeface="Georgia" pitchFamily="18" charset="0"/>
              <a:buChar char="*"/>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121C3DA-38B4-407A-A43A-87D62AF732A3}" type="datetimeFigureOut">
              <a:rPr kumimoji="1" lang="ja-JP" altLang="en-US" smtClean="0"/>
              <a:t>2017/4/27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95D7E2-1366-4313-A2A0-3F4339A2C01C}"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35" tIns="45718" rIns="91435" bIns="45718"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35" tIns="45718" rIns="91435" bIns="45718"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1"/>
            <a:ext cx="2514600" cy="365125"/>
          </a:xfrm>
          <a:prstGeom prst="rect">
            <a:avLst/>
          </a:prstGeom>
        </p:spPr>
        <p:txBody>
          <a:bodyPr vert="horz" lIns="91435" tIns="45718" rIns="91435" bIns="45718" rtlCol="0" anchor="ctr"/>
          <a:lstStyle>
            <a:lvl1pPr algn="r">
              <a:defRPr sz="1100" b="1">
                <a:solidFill>
                  <a:schemeClr val="tx1">
                    <a:lumMod val="50000"/>
                    <a:lumOff val="50000"/>
                  </a:schemeClr>
                </a:solidFill>
              </a:defRPr>
            </a:lvl1pPr>
          </a:lstStyle>
          <a:p>
            <a:fld id="{5121C3DA-38B4-407A-A43A-87D62AF732A3}" type="datetimeFigureOut">
              <a:rPr kumimoji="1" lang="ja-JP" altLang="en-US" smtClean="0"/>
              <a:t>2017/4/27</a:t>
            </a:fld>
            <a:endParaRPr kumimoji="1" lang="ja-JP" altLang="en-US"/>
          </a:p>
        </p:txBody>
      </p:sp>
      <p:sp>
        <p:nvSpPr>
          <p:cNvPr id="5" name="Footer Placeholder 4"/>
          <p:cNvSpPr>
            <a:spLocks noGrp="1"/>
          </p:cNvSpPr>
          <p:nvPr>
            <p:ph type="ftr" sz="quarter" idx="3"/>
          </p:nvPr>
        </p:nvSpPr>
        <p:spPr>
          <a:xfrm>
            <a:off x="457199" y="6172201"/>
            <a:ext cx="3352801" cy="365125"/>
          </a:xfrm>
          <a:prstGeom prst="rect">
            <a:avLst/>
          </a:prstGeom>
        </p:spPr>
        <p:txBody>
          <a:bodyPr vert="horz" lIns="91435" tIns="45718" rIns="91435" bIns="45718"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1"/>
            <a:ext cx="1828800" cy="365125"/>
          </a:xfrm>
          <a:prstGeom prst="rect">
            <a:avLst/>
          </a:prstGeom>
        </p:spPr>
        <p:txBody>
          <a:bodyPr vert="horz" lIns="91435" tIns="45718" rIns="91435" bIns="45718" rtlCol="0" anchor="ctr"/>
          <a:lstStyle>
            <a:lvl1pPr algn="ctr">
              <a:defRPr sz="1200" b="1">
                <a:solidFill>
                  <a:schemeClr val="tx1">
                    <a:lumMod val="50000"/>
                    <a:lumOff val="50000"/>
                  </a:schemeClr>
                </a:solidFill>
              </a:defRPr>
            </a:lvl1pPr>
          </a:lstStyle>
          <a:p>
            <a:fld id="{C295D7E2-1366-4313-A2A0-3F4339A2C01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24" indent="-320024" algn="r" defTabSz="914353"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588"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12"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18"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24"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17"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123"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859"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5883"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620"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3" algn="l" defTabSz="914353" rtl="0" eaLnBrk="1" latinLnBrk="0" hangingPunct="1">
        <a:defRPr kumimoji="1" sz="1800" kern="1200">
          <a:solidFill>
            <a:schemeClr val="tx1"/>
          </a:solidFill>
          <a:latin typeface="+mn-lt"/>
          <a:ea typeface="+mn-ea"/>
          <a:cs typeface="+mn-cs"/>
        </a:defRPr>
      </a:lvl6pPr>
      <a:lvl7pPr marL="2743060" algn="l" defTabSz="914353" rtl="0" eaLnBrk="1" latinLnBrk="0" hangingPunct="1">
        <a:defRPr kumimoji="1" sz="1800" kern="1200">
          <a:solidFill>
            <a:schemeClr val="tx1"/>
          </a:solidFill>
          <a:latin typeface="+mn-lt"/>
          <a:ea typeface="+mn-ea"/>
          <a:cs typeface="+mn-cs"/>
        </a:defRPr>
      </a:lvl7pPr>
      <a:lvl8pPr marL="3200236" algn="l" defTabSz="914353" rtl="0" eaLnBrk="1" latinLnBrk="0" hangingPunct="1">
        <a:defRPr kumimoji="1" sz="1800" kern="1200">
          <a:solidFill>
            <a:schemeClr val="tx1"/>
          </a:solidFill>
          <a:latin typeface="+mn-lt"/>
          <a:ea typeface="+mn-ea"/>
          <a:cs typeface="+mn-cs"/>
        </a:defRPr>
      </a:lvl8pPr>
      <a:lvl9pPr marL="3657413" algn="l" defTabSz="91435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customXml" Target="../ink/ink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4.bp.blogspot.com/-Y-XHbQFHWc0/VZ-POo6EOkI/AAAAAAAAvDA/0sxsqR9Zm7o/s800/girl_shock.png"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hange.org/u/668582687"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627784" y="1410849"/>
            <a:ext cx="5976664" cy="882119"/>
          </a:xfrm>
        </p:spPr>
        <p:txBody>
          <a:bodyPr>
            <a:noAutofit/>
          </a:bodyPr>
          <a:lstStyle/>
          <a:p>
            <a:r>
              <a:rPr kumimoji="1" lang="ja-JP" altLang="en-US" sz="6600" dirty="0" smtClean="0">
                <a:solidFill>
                  <a:srgbClr val="FF0000"/>
                </a:solidFill>
                <a:latin typeface="HGP創英角ﾎﾟｯﾌﾟ体" panose="040B0A00000000000000" pitchFamily="50" charset="-128"/>
                <a:ea typeface="HGP創英角ﾎﾟｯﾌﾟ体" panose="040B0A00000000000000" pitchFamily="50" charset="-128"/>
              </a:rPr>
              <a:t>「働かせ方改革」</a:t>
            </a:r>
            <a:endParaRPr kumimoji="1" lang="ja-JP" altLang="en-US" sz="66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4" name="図 3" descr="「フリーイラスト デモ」の画像検索結果"/>
          <p:cNvPicPr/>
          <p:nvPr/>
        </p:nvPicPr>
        <p:blipFill>
          <a:blip r:embed="rId3">
            <a:extLst>
              <a:ext uri="{28A0092B-C50C-407E-A947-70E740481C1C}">
                <a14:useLocalDpi xmlns:a14="http://schemas.microsoft.com/office/drawing/2010/main" val="0"/>
              </a:ext>
            </a:extLst>
          </a:blip>
          <a:srcRect/>
          <a:stretch>
            <a:fillRect/>
          </a:stretch>
        </p:blipFill>
        <p:spPr bwMode="auto">
          <a:xfrm>
            <a:off x="1086644" y="4389372"/>
            <a:ext cx="3960440" cy="1757852"/>
          </a:xfrm>
          <a:prstGeom prst="rect">
            <a:avLst/>
          </a:prstGeom>
          <a:noFill/>
          <a:ln>
            <a:noFill/>
          </a:ln>
        </p:spPr>
      </p:pic>
      <p:sp>
        <p:nvSpPr>
          <p:cNvPr id="5" name="Rectangle 4"/>
          <p:cNvSpPr>
            <a:spLocks noChangeArrowheads="1"/>
          </p:cNvSpPr>
          <p:nvPr/>
        </p:nvSpPr>
        <p:spPr bwMode="auto">
          <a:xfrm>
            <a:off x="0" y="41771"/>
            <a:ext cx="184709"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5" tIns="45718" rIns="91435" bIns="45718" numCol="1" anchor="ctr" anchorCtr="0" compatLnSpc="1">
            <a:prstTxWarp prst="textNoShape">
              <a:avLst/>
            </a:prstTxWarp>
            <a:spAutoFit/>
          </a:bodyPr>
          <a:lstStyle/>
          <a:p>
            <a:endParaRPr lang="ja-JP" altLang="en-US"/>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533" y="2901118"/>
            <a:ext cx="2868860" cy="341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7" y="2595986"/>
            <a:ext cx="2846387"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1331640" y="1410824"/>
            <a:ext cx="936104" cy="1200329"/>
          </a:xfrm>
          <a:prstGeom prst="rect">
            <a:avLst/>
          </a:prstGeom>
        </p:spPr>
        <p:txBody>
          <a:bodyPr wrap="square" lIns="91435" tIns="45718" rIns="91435" bIns="45718">
            <a:spAutoFit/>
          </a:bodyPr>
          <a:lstStyle/>
          <a:p>
            <a:r>
              <a:rPr lang="ja-JP" altLang="en-US" sz="7200" dirty="0"/>
              <a:t>⇒</a:t>
            </a:r>
          </a:p>
        </p:txBody>
      </p:sp>
      <p:grpSp>
        <p:nvGrpSpPr>
          <p:cNvPr id="2" name="Group 4"/>
          <p:cNvGrpSpPr>
            <a:grpSpLocks noChangeAspect="1"/>
          </p:cNvGrpSpPr>
          <p:nvPr/>
        </p:nvGrpSpPr>
        <p:grpSpPr bwMode="auto">
          <a:xfrm>
            <a:off x="323850" y="425450"/>
            <a:ext cx="9769475" cy="912813"/>
            <a:chOff x="204" y="268"/>
            <a:chExt cx="6154" cy="575"/>
          </a:xfrm>
        </p:grpSpPr>
        <p:sp>
          <p:nvSpPr>
            <p:cNvPr id="6" name="AutoShape 3"/>
            <p:cNvSpPr>
              <a:spLocks noChangeAspect="1" noChangeArrowheads="1" noTextEdit="1"/>
            </p:cNvSpPr>
            <p:nvPr/>
          </p:nvSpPr>
          <p:spPr bwMode="auto">
            <a:xfrm>
              <a:off x="204" y="268"/>
              <a:ext cx="6154"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5"/>
            <p:cNvSpPr>
              <a:spLocks noChangeArrowheads="1"/>
            </p:cNvSpPr>
            <p:nvPr/>
          </p:nvSpPr>
          <p:spPr bwMode="auto">
            <a:xfrm>
              <a:off x="204" y="364"/>
              <a:ext cx="960"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smtClean="0">
                  <a:ln>
                    <a:noFill/>
                  </a:ln>
                  <a:solidFill>
                    <a:srgbClr val="000000"/>
                  </a:solidFill>
                  <a:effectLst/>
                  <a:latin typeface="HG創英角ﾎﾟｯﾌﾟ体" pitchFamily="49" charset="-128"/>
                  <a:ea typeface="HG創英角ﾎﾟｯﾌﾟ体" pitchFamily="49" charset="-128"/>
                  <a:cs typeface="ＭＳ Ｐゴシック" pitchFamily="50" charset="-128"/>
                </a:rPr>
                <a:t>危ないゾ</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6"/>
            <p:cNvSpPr>
              <a:spLocks noChangeArrowheads="1"/>
            </p:cNvSpPr>
            <p:nvPr/>
          </p:nvSpPr>
          <p:spPr bwMode="auto">
            <a:xfrm>
              <a:off x="1740" y="364"/>
              <a:ext cx="38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smtClean="0">
                  <a:ln>
                    <a:noFill/>
                  </a:ln>
                  <a:solidFill>
                    <a:srgbClr val="000000"/>
                  </a:solidFill>
                  <a:effectLst/>
                  <a:latin typeface="HG創英角ﾎﾟｯﾌﾟ体" pitchFamily="49" charset="-128"/>
                  <a:ea typeface="HG創英角ﾎﾟｯﾌﾟ体"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7"/>
            <p:cNvSpPr>
              <a:spLocks noChangeArrowheads="1"/>
            </p:cNvSpPr>
            <p:nvPr/>
          </p:nvSpPr>
          <p:spPr bwMode="auto">
            <a:xfrm>
              <a:off x="2124" y="364"/>
              <a:ext cx="576"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smtClean="0">
                  <a:ln>
                    <a:noFill/>
                  </a:ln>
                  <a:solidFill>
                    <a:srgbClr val="000000"/>
                  </a:solidFill>
                  <a:effectLst/>
                  <a:latin typeface="HG創英角ﾎﾟｯﾌﾟ体" pitchFamily="49" charset="-128"/>
                  <a:ea typeface="HG創英角ﾎﾟｯﾌﾟ体" pitchFamily="49" charset="-128"/>
                  <a:cs typeface="ＭＳ Ｐゴシック" pitchFamily="50" charset="-128"/>
                </a:rPr>
                <a:t>安倍</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8"/>
            <p:cNvSpPr>
              <a:spLocks noChangeArrowheads="1"/>
            </p:cNvSpPr>
            <p:nvPr/>
          </p:nvSpPr>
          <p:spPr bwMode="auto">
            <a:xfrm>
              <a:off x="2892" y="364"/>
              <a:ext cx="1728"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dirty="0" smtClean="0">
                  <a:ln>
                    <a:noFill/>
                  </a:ln>
                  <a:solidFill>
                    <a:srgbClr val="000000"/>
                  </a:solidFill>
                  <a:effectLst/>
                  <a:latin typeface="HG創英角ﾎﾟｯﾌﾟ体" pitchFamily="49" charset="-128"/>
                  <a:ea typeface="HG創英角ﾎﾟｯﾌﾟ体" pitchFamily="49" charset="-128"/>
                  <a:cs typeface="ＭＳ Ｐゴシック" pitchFamily="50" charset="-128"/>
                </a:rPr>
                <a:t>「働き方改革」</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9"/>
            <p:cNvSpPr>
              <a:spLocks noChangeArrowheads="1"/>
            </p:cNvSpPr>
            <p:nvPr/>
          </p:nvSpPr>
          <p:spPr bwMode="auto">
            <a:xfrm>
              <a:off x="5580" y="364"/>
              <a:ext cx="38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smtClean="0">
                  <a:ln>
                    <a:noFill/>
                  </a:ln>
                  <a:solidFill>
                    <a:srgbClr val="000000"/>
                  </a:solidFill>
                  <a:effectLst/>
                  <a:latin typeface="HG創英角ﾎﾟｯﾌﾟ体" pitchFamily="49" charset="-128"/>
                  <a:ea typeface="HG創英角ﾎﾟｯﾌﾟ体"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5" name="乗算記号 14"/>
          <p:cNvSpPr/>
          <p:nvPr/>
        </p:nvSpPr>
        <p:spPr>
          <a:xfrm>
            <a:off x="3962004" y="652066"/>
            <a:ext cx="4375026" cy="54689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52120" y="2492896"/>
            <a:ext cx="3358529" cy="338554"/>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その１　長時間労働編　Ｖｅｒ</a:t>
            </a:r>
            <a:r>
              <a:rPr kumimoji="1" lang="en-US" altLang="ja-JP" sz="1600" dirty="0" smtClean="0">
                <a:latin typeface="HG丸ｺﾞｼｯｸM-PRO" panose="020F0600000000000000" pitchFamily="50" charset="-128"/>
                <a:ea typeface="HG丸ｺﾞｼｯｸM-PRO" panose="020F0600000000000000" pitchFamily="50" charset="-128"/>
              </a:rPr>
              <a:t>2</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5350818" y="6282000"/>
            <a:ext cx="3659831" cy="338554"/>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全労連女性部　</a:t>
            </a:r>
            <a:r>
              <a:rPr kumimoji="1" lang="en-US" altLang="ja-JP" sz="1600" dirty="0" smtClean="0">
                <a:latin typeface="HG丸ｺﾞｼｯｸM-PRO" panose="020F0600000000000000" pitchFamily="50" charset="-128"/>
                <a:ea typeface="HG丸ｺﾞｼｯｸM-PRO" panose="020F0600000000000000" pitchFamily="50" charset="-128"/>
              </a:rPr>
              <a:t>2017</a:t>
            </a:r>
            <a:r>
              <a:rPr kumimoji="1" lang="ja-JP" altLang="en-US" sz="1600" dirty="0" smtClean="0">
                <a:latin typeface="HG丸ｺﾞｼｯｸM-PRO" panose="020F0600000000000000" pitchFamily="50" charset="-128"/>
                <a:ea typeface="HG丸ｺﾞｼｯｸM-PRO" panose="020F0600000000000000" pitchFamily="50" charset="-128"/>
              </a:rPr>
              <a:t>春闘　学習資料</a:t>
            </a:r>
            <a:endParaRPr kumimoji="1" lang="ja-JP" altLang="en-US"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744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value-sv\組織局\02補助組織・部会等\②女性部\2女性部08年～\3．全労連\2016\労働法制\09-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93" y="3153505"/>
            <a:ext cx="1604886" cy="2122944"/>
          </a:xfrm>
          <a:prstGeom prst="rect">
            <a:avLst/>
          </a:prstGeom>
          <a:noFill/>
          <a:extLst>
            <a:ext uri="{909E8E84-426E-40DD-AFC4-6F175D3DCCD1}">
              <a14:hiddenFill xmlns:a14="http://schemas.microsoft.com/office/drawing/2010/main">
                <a:solidFill>
                  <a:srgbClr val="FFFFFF"/>
                </a:solidFill>
              </a14:hiddenFill>
            </a:ext>
          </a:extLst>
        </p:spPr>
      </p:pic>
      <p:sp>
        <p:nvSpPr>
          <p:cNvPr id="4" name="円形吹き出し 3"/>
          <p:cNvSpPr/>
          <p:nvPr/>
        </p:nvSpPr>
        <p:spPr>
          <a:xfrm>
            <a:off x="5421086" y="4449454"/>
            <a:ext cx="3406051" cy="2194893"/>
          </a:xfrm>
          <a:prstGeom prst="wedgeEllipseCallout">
            <a:avLst>
              <a:gd name="adj1" fmla="val 584"/>
              <a:gd name="adj2" fmla="val -805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932054" y="4808236"/>
            <a:ext cx="2546436" cy="1477328"/>
          </a:xfrm>
          <a:prstGeom prst="rect">
            <a:avLst/>
          </a:prstGeom>
          <a:noFill/>
        </p:spPr>
        <p:txBody>
          <a:bodyPr wrap="square" rtlCol="0">
            <a:spAutoFit/>
          </a:bodyPr>
          <a:lstStyle/>
          <a:p>
            <a:r>
              <a:rPr kumimoji="1" lang="ja-JP" altLang="en-US" dirty="0">
                <a:latin typeface="HGPｺﾞｼｯｸE" panose="020B0900000000000000" pitchFamily="50" charset="-128"/>
                <a:ea typeface="HGPｺﾞｼｯｸE" panose="020B0900000000000000" pitchFamily="50" charset="-128"/>
              </a:rPr>
              <a:t>与党に影響力のある、人材ビジネスが、請負の仲介でもうけようとしているし、油断できないよ！</a:t>
            </a:r>
          </a:p>
        </p:txBody>
      </p:sp>
      <p:sp>
        <p:nvSpPr>
          <p:cNvPr id="6" name="円形吹き出し 5"/>
          <p:cNvSpPr/>
          <p:nvPr/>
        </p:nvSpPr>
        <p:spPr>
          <a:xfrm>
            <a:off x="952499" y="1281297"/>
            <a:ext cx="2952328" cy="1872208"/>
          </a:xfrm>
          <a:prstGeom prst="wedgeEllipseCallout">
            <a:avLst>
              <a:gd name="adj1" fmla="val -41841"/>
              <a:gd name="adj2" fmla="val 498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379444" y="1576746"/>
            <a:ext cx="2098438" cy="1323439"/>
          </a:xfrm>
          <a:prstGeom prst="rect">
            <a:avLst/>
          </a:prstGeom>
          <a:noFill/>
        </p:spPr>
        <p:txBody>
          <a:bodyPr wrap="square" rtlCol="0">
            <a:spAutoFit/>
          </a:bodyPr>
          <a:lstStyle/>
          <a:p>
            <a:r>
              <a:rPr kumimoji="1" lang="ja-JP" altLang="en-US" sz="2000" dirty="0">
                <a:latin typeface="HGPｺﾞｼｯｸE" panose="020B0900000000000000" pitchFamily="50" charset="-128"/>
                <a:ea typeface="HGPｺﾞｼｯｸE" panose="020B0900000000000000" pitchFamily="50" charset="-128"/>
              </a:rPr>
              <a:t>ほんとに</a:t>
            </a:r>
            <a:r>
              <a:rPr kumimoji="1" lang="ja-JP" altLang="en-US" sz="2000" dirty="0" smtClean="0">
                <a:latin typeface="HGPｺﾞｼｯｸE" panose="020B0900000000000000" pitchFamily="50" charset="-128"/>
                <a:ea typeface="HGPｺﾞｼｯｸE" panose="020B0900000000000000" pitchFamily="50" charset="-128"/>
              </a:rPr>
              <a:t>、「請負」が普通の働き方に</a:t>
            </a:r>
            <a:r>
              <a:rPr kumimoji="1" lang="ja-JP" altLang="en-US" sz="2000" dirty="0">
                <a:latin typeface="HGPｺﾞｼｯｸE" panose="020B0900000000000000" pitchFamily="50" charset="-128"/>
                <a:ea typeface="HGPｺﾞｼｯｸE" panose="020B0900000000000000" pitchFamily="50" charset="-128"/>
              </a:rPr>
              <a:t>なんて、なるかな？</a:t>
            </a:r>
          </a:p>
        </p:txBody>
      </p:sp>
      <p:pic>
        <p:nvPicPr>
          <p:cNvPr id="7171" name="Picture 3" descr="\\Evalue-sv\組織局\02補助組織・部会等\②女性部\2女性部08年～\3．全労連\2016\労働法制\09-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729371"/>
            <a:ext cx="1716244" cy="2063473"/>
          </a:xfrm>
          <a:prstGeom prst="rect">
            <a:avLst/>
          </a:prstGeom>
          <a:noFill/>
          <a:extLst>
            <a:ext uri="{909E8E84-426E-40DD-AFC4-6F175D3DCCD1}">
              <a14:hiddenFill xmlns:a14="http://schemas.microsoft.com/office/drawing/2010/main">
                <a:solidFill>
                  <a:srgbClr val="FFFFFF"/>
                </a:solidFill>
              </a14:hiddenFill>
            </a:ext>
          </a:extLst>
        </p:spPr>
      </p:pic>
      <p:sp>
        <p:nvSpPr>
          <p:cNvPr id="11" name="円形吹き出し 10"/>
          <p:cNvSpPr/>
          <p:nvPr/>
        </p:nvSpPr>
        <p:spPr>
          <a:xfrm>
            <a:off x="2659193" y="2900185"/>
            <a:ext cx="3312368" cy="2376264"/>
          </a:xfrm>
          <a:prstGeom prst="wedgeEllipseCallout">
            <a:avLst>
              <a:gd name="adj1" fmla="val 59901"/>
              <a:gd name="adj2" fmla="val -294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157497" y="3272709"/>
            <a:ext cx="2427861" cy="1631216"/>
          </a:xfrm>
          <a:prstGeom prst="rect">
            <a:avLst/>
          </a:prstGeom>
          <a:noFill/>
        </p:spPr>
        <p:txBody>
          <a:bodyPr wrap="square" rtlCol="0">
            <a:spAutoFit/>
          </a:bodyPr>
          <a:lstStyle/>
          <a:p>
            <a:r>
              <a:rPr kumimoji="1" lang="ja-JP" altLang="en-US" sz="2000" dirty="0">
                <a:latin typeface="HGPｺﾞｼｯｸE" panose="020B0900000000000000" pitchFamily="50" charset="-128"/>
                <a:ea typeface="HGPｺﾞｼｯｸE" panose="020B0900000000000000" pitchFamily="50" charset="-128"/>
              </a:rPr>
              <a:t>１９９５年「新時代の日本的経営」で、非正規を増やすと宣言</a:t>
            </a:r>
            <a:r>
              <a:rPr kumimoji="1" lang="ja-JP" altLang="en-US" sz="2000" dirty="0" smtClean="0">
                <a:latin typeface="HGPｺﾞｼｯｸE" panose="020B0900000000000000" pitchFamily="50" charset="-128"/>
                <a:ea typeface="HGPｺﾞｼｯｸE" panose="020B0900000000000000" pitchFamily="50" charset="-128"/>
              </a:rPr>
              <a:t>。</a:t>
            </a:r>
            <a:r>
              <a:rPr lang="ja-JP" altLang="en-US" sz="2000" dirty="0">
                <a:latin typeface="HGPｺﾞｼｯｸE" panose="020B0900000000000000" pitchFamily="50" charset="-128"/>
                <a:ea typeface="HGPｺﾞｼｯｸE" panose="020B0900000000000000" pitchFamily="50" charset="-128"/>
              </a:rPr>
              <a:t>今や</a:t>
            </a:r>
            <a:r>
              <a:rPr lang="ja-JP" altLang="en-US" sz="2000" dirty="0" smtClean="0">
                <a:latin typeface="HGPｺﾞｼｯｸE" panose="020B0900000000000000" pitchFamily="50" charset="-128"/>
                <a:ea typeface="HGPｺﾞｼｯｸE" panose="020B0900000000000000" pitchFamily="50" charset="-128"/>
              </a:rPr>
              <a:t>４割</a:t>
            </a:r>
            <a:r>
              <a:rPr lang="ja-JP" altLang="en-US" sz="2000" dirty="0">
                <a:latin typeface="HGPｺﾞｼｯｸE" panose="020B0900000000000000" pitchFamily="50" charset="-128"/>
                <a:ea typeface="HGPｺﾞｼｯｸE" panose="020B0900000000000000" pitchFamily="50" charset="-128"/>
              </a:rPr>
              <a:t>に</a:t>
            </a:r>
            <a:r>
              <a:rPr lang="ja-JP" altLang="en-US" sz="2000" dirty="0" smtClean="0">
                <a:latin typeface="HGPｺﾞｼｯｸE" panose="020B0900000000000000" pitchFamily="50" charset="-128"/>
                <a:ea typeface="HGPｺﾞｼｯｸE" panose="020B0900000000000000" pitchFamily="50" charset="-128"/>
              </a:rPr>
              <a:t>なった経過もあるよ</a:t>
            </a:r>
            <a:r>
              <a:rPr lang="ja-JP" altLang="en-US" sz="2000" dirty="0">
                <a:latin typeface="HGPｺﾞｼｯｸE" panose="020B0900000000000000" pitchFamily="50" charset="-128"/>
                <a:ea typeface="HGPｺﾞｼｯｸE" panose="020B0900000000000000" pitchFamily="50" charset="-128"/>
              </a:rPr>
              <a:t>。</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2" name="テキスト ボックス 1"/>
          <p:cNvSpPr txBox="1"/>
          <p:nvPr/>
        </p:nvSpPr>
        <p:spPr>
          <a:xfrm>
            <a:off x="323528" y="332656"/>
            <a:ext cx="8316416" cy="584775"/>
          </a:xfrm>
          <a:prstGeom prst="rect">
            <a:avLst/>
          </a:prstGeom>
          <a:noFill/>
        </p:spPr>
        <p:txBody>
          <a:bodyPr wrap="square" rtlCol="0">
            <a:spAutoFit/>
          </a:bodyPr>
          <a:lstStyle/>
          <a:p>
            <a:r>
              <a:rPr lang="ja-JP" altLang="en-US" sz="3200" b="1" dirty="0" smtClean="0">
                <a:solidFill>
                  <a:srgbClr val="FF0000"/>
                </a:solidFill>
                <a:latin typeface="HGP創英角ｺﾞｼｯｸUB" panose="020B0900000000000000" pitchFamily="50" charset="-128"/>
                <a:ea typeface="HGP創英角ｺﾞｼｯｸUB" panose="020B0900000000000000" pitchFamily="50" charset="-128"/>
              </a:rPr>
              <a:t>今また、「働かせ方」の大転換が狙われている！</a:t>
            </a:r>
            <a:endParaRPr kumimoji="1" lang="ja-JP" altLang="en-US" sz="3200" b="1"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73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899592" y="692696"/>
            <a:ext cx="7344816" cy="2016224"/>
          </a:xfrm>
          <a:prstGeom prst="rect">
            <a:avLst/>
          </a:prstGeom>
        </p:spPr>
        <p:txBody>
          <a:bodyPr vert="horz" lIns="91435" tIns="45718" rIns="91435" bIns="45718" rtlCol="0">
            <a:noAutofit/>
          </a:bodyPr>
          <a:lstStyle>
            <a:lvl1pPr marL="228588"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12"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18"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24"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17"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123"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859"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5883"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620"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endParaRPr lang="ja-JP" altLang="en-US" sz="2000" dirty="0"/>
          </a:p>
        </p:txBody>
      </p:sp>
      <p:sp>
        <p:nvSpPr>
          <p:cNvPr id="4" name="正方形/長方形 3"/>
          <p:cNvSpPr/>
          <p:nvPr/>
        </p:nvSpPr>
        <p:spPr>
          <a:xfrm>
            <a:off x="863588" y="500479"/>
            <a:ext cx="7416824" cy="1815882"/>
          </a:xfrm>
          <a:prstGeom prst="rect">
            <a:avLst/>
          </a:prstGeom>
        </p:spPr>
        <p:txBody>
          <a:bodyPr wrap="square">
            <a:spAutoFit/>
          </a:bodyPr>
          <a:lstStyle/>
          <a:p>
            <a:r>
              <a:rPr lang="ja-JP" altLang="ja-JP" sz="2800" b="1" dirty="0">
                <a:solidFill>
                  <a:srgbClr val="FF0000"/>
                </a:solidFill>
                <a:latin typeface="HGｺﾞｼｯｸE" panose="020B0909000000000000" pitchFamily="49" charset="-128"/>
                <a:ea typeface="HGｺﾞｼｯｸE" panose="020B0909000000000000" pitchFamily="49" charset="-128"/>
              </a:rPr>
              <a:t>厚生労働省の頭</a:t>
            </a:r>
            <a:r>
              <a:rPr lang="ja-JP" altLang="ja-JP" sz="2800" b="1" dirty="0" err="1">
                <a:solidFill>
                  <a:srgbClr val="FF0000"/>
                </a:solidFill>
                <a:latin typeface="HGｺﾞｼｯｸE" panose="020B0909000000000000" pitchFamily="49" charset="-128"/>
                <a:ea typeface="HGｺﾞｼｯｸE" panose="020B0909000000000000" pitchFamily="49" charset="-128"/>
              </a:rPr>
              <a:t>ご</a:t>
            </a:r>
            <a:r>
              <a:rPr lang="ja-JP" altLang="ja-JP" sz="2800" b="1" dirty="0">
                <a:solidFill>
                  <a:srgbClr val="FF0000"/>
                </a:solidFill>
                <a:latin typeface="HGｺﾞｼｯｸE" panose="020B0909000000000000" pitchFamily="49" charset="-128"/>
                <a:ea typeface="HGｺﾞｼｯｸE" panose="020B0909000000000000" pitchFamily="49" charset="-128"/>
              </a:rPr>
              <a:t>しに、「働き方改革実現会議」を内閣府に</a:t>
            </a:r>
            <a:r>
              <a:rPr lang="ja-JP" altLang="ja-JP" sz="2800" b="1" dirty="0" smtClean="0">
                <a:solidFill>
                  <a:srgbClr val="FF0000"/>
                </a:solidFill>
                <a:latin typeface="HGｺﾞｼｯｸE" panose="020B0909000000000000" pitchFamily="49" charset="-128"/>
                <a:ea typeface="HGｺﾞｼｯｸE" panose="020B0909000000000000" pitchFamily="49" charset="-128"/>
              </a:rPr>
              <a:t>設置</a:t>
            </a:r>
            <a:r>
              <a:rPr lang="ja-JP" altLang="en-US" sz="2800" b="1" dirty="0">
                <a:solidFill>
                  <a:srgbClr val="FF0000"/>
                </a:solidFill>
                <a:latin typeface="HGｺﾞｼｯｸE" panose="020B0909000000000000" pitchFamily="49" charset="-128"/>
                <a:ea typeface="HGｺﾞｼｯｸE" panose="020B0909000000000000" pitchFamily="49" charset="-128"/>
              </a:rPr>
              <a:t>し</a:t>
            </a:r>
            <a:r>
              <a:rPr lang="ja-JP" altLang="en-US" sz="2800" b="1" dirty="0" smtClean="0">
                <a:solidFill>
                  <a:srgbClr val="FF0000"/>
                </a:solidFill>
                <a:latin typeface="HGｺﾞｼｯｸE" panose="020B0909000000000000" pitchFamily="49" charset="-128"/>
                <a:ea typeface="HGｺﾞｼｯｸE" panose="020B0909000000000000" pitchFamily="49" charset="-128"/>
              </a:rPr>
              <a:t>、</a:t>
            </a:r>
            <a:r>
              <a:rPr lang="ja-JP" altLang="ja-JP" sz="2800" b="1" dirty="0" smtClean="0">
                <a:solidFill>
                  <a:srgbClr val="FF0000"/>
                </a:solidFill>
                <a:latin typeface="HGｺﾞｼｯｸE" panose="020B0909000000000000" pitchFamily="49" charset="-128"/>
                <a:ea typeface="HGｺﾞｼｯｸE" panose="020B0909000000000000" pitchFamily="49" charset="-128"/>
              </a:rPr>
              <a:t>政府の</a:t>
            </a:r>
            <a:r>
              <a:rPr lang="ja-JP" altLang="en-US" sz="2800" b="1" dirty="0" smtClean="0">
                <a:solidFill>
                  <a:srgbClr val="FF0000"/>
                </a:solidFill>
                <a:latin typeface="HGｺﾞｼｯｸE" panose="020B0909000000000000" pitchFamily="49" charset="-128"/>
                <a:ea typeface="HGｺﾞｼｯｸE" panose="020B0909000000000000" pitchFamily="49" charset="-128"/>
              </a:rPr>
              <a:t>お</a:t>
            </a:r>
            <a:r>
              <a:rPr lang="ja-JP" altLang="ja-JP" sz="2800" b="1" dirty="0" smtClean="0">
                <a:solidFill>
                  <a:srgbClr val="FF0000"/>
                </a:solidFill>
                <a:latin typeface="HGｺﾞｼｯｸE" panose="020B0909000000000000" pitchFamily="49" charset="-128"/>
                <a:ea typeface="HGｺﾞｼｯｸE" panose="020B0909000000000000" pitchFamily="49" charset="-128"/>
              </a:rPr>
              <a:t>気に入り</a:t>
            </a:r>
            <a:r>
              <a:rPr lang="ja-JP" altLang="ja-JP" sz="2800" b="1" dirty="0">
                <a:solidFill>
                  <a:srgbClr val="FF0000"/>
                </a:solidFill>
                <a:latin typeface="HGｺﾞｼｯｸE" panose="020B0909000000000000" pitchFamily="49" charset="-128"/>
                <a:ea typeface="HGｺﾞｼｯｸE" panose="020B0909000000000000" pitchFamily="49" charset="-128"/>
              </a:rPr>
              <a:t>の委員</a:t>
            </a:r>
            <a:r>
              <a:rPr lang="ja-JP" altLang="ja-JP" sz="2800" b="1" dirty="0" smtClean="0">
                <a:solidFill>
                  <a:srgbClr val="FF0000"/>
                </a:solidFill>
                <a:latin typeface="HGｺﾞｼｯｸE" panose="020B0909000000000000" pitchFamily="49" charset="-128"/>
                <a:ea typeface="HGｺﾞｼｯｸE" panose="020B0909000000000000" pitchFamily="49" charset="-128"/>
              </a:rPr>
              <a:t>で</a:t>
            </a:r>
            <a:r>
              <a:rPr lang="ja-JP" altLang="en-US" sz="2800" b="1" dirty="0" smtClean="0">
                <a:solidFill>
                  <a:srgbClr val="FF0000"/>
                </a:solidFill>
                <a:latin typeface="HGｺﾞｼｯｸE" panose="020B0909000000000000" pitchFamily="49" charset="-128"/>
                <a:ea typeface="HGｺﾞｼｯｸE" panose="020B0909000000000000" pitchFamily="49" charset="-128"/>
              </a:rPr>
              <a:t>、</a:t>
            </a:r>
            <a:r>
              <a:rPr lang="ja-JP" altLang="ja-JP" sz="2800" b="1" dirty="0" smtClean="0">
                <a:solidFill>
                  <a:srgbClr val="FF0000"/>
                </a:solidFill>
                <a:latin typeface="HGｺﾞｼｯｸE" panose="020B0909000000000000" pitchFamily="49" charset="-128"/>
                <a:ea typeface="HGｺﾞｼｯｸE" panose="020B0909000000000000" pitchFamily="49" charset="-128"/>
              </a:rPr>
              <a:t>改革</a:t>
            </a:r>
            <a:r>
              <a:rPr lang="ja-JP" altLang="ja-JP" sz="2800" b="1" dirty="0">
                <a:solidFill>
                  <a:srgbClr val="FF0000"/>
                </a:solidFill>
                <a:latin typeface="HGｺﾞｼｯｸE" panose="020B0909000000000000" pitchFamily="49" charset="-128"/>
                <a:ea typeface="HGｺﾞｼｯｸE" panose="020B0909000000000000" pitchFamily="49" charset="-128"/>
              </a:rPr>
              <a:t>の方向性を</a:t>
            </a:r>
            <a:r>
              <a:rPr lang="ja-JP" altLang="ja-JP" sz="2800" b="1" dirty="0" smtClean="0">
                <a:solidFill>
                  <a:srgbClr val="FF0000"/>
                </a:solidFill>
                <a:latin typeface="HGｺﾞｼｯｸE" panose="020B0909000000000000" pitchFamily="49" charset="-128"/>
                <a:ea typeface="HGｺﾞｼｯｸE" panose="020B0909000000000000" pitchFamily="49" charset="-128"/>
              </a:rPr>
              <a:t>論議</a:t>
            </a:r>
            <a:endParaRPr lang="en-US" altLang="ja-JP" sz="2800" b="1" dirty="0" smtClean="0">
              <a:solidFill>
                <a:srgbClr val="FF0000"/>
              </a:solidFill>
              <a:latin typeface="HGｺﾞｼｯｸE" panose="020B0909000000000000" pitchFamily="49" charset="-128"/>
              <a:ea typeface="HGｺﾞｼｯｸE" panose="020B0909000000000000" pitchFamily="49" charset="-128"/>
            </a:endParaRPr>
          </a:p>
          <a:p>
            <a:r>
              <a:rPr lang="ja-JP" altLang="en-US" sz="2800" b="1" dirty="0" smtClean="0">
                <a:solidFill>
                  <a:srgbClr val="FF0000"/>
                </a:solidFill>
                <a:latin typeface="HGｺﾞｼｯｸE" panose="020B0909000000000000" pitchFamily="49" charset="-128"/>
                <a:ea typeface="HGｺﾞｼｯｸE" panose="020B0909000000000000" pitchFamily="49" charset="-128"/>
              </a:rPr>
              <a:t>「労働政策審議会」の形骸化を狙う</a:t>
            </a:r>
            <a:endParaRPr lang="ja-JP" altLang="ja-JP" sz="2800" dirty="0">
              <a:solidFill>
                <a:srgbClr val="FF0000"/>
              </a:solidFill>
              <a:latin typeface="HGｺﾞｼｯｸE" panose="020B0909000000000000" pitchFamily="49" charset="-128"/>
              <a:ea typeface="HGｺﾞｼｯｸE" panose="020B0909000000000000" pitchFamily="49" charset="-128"/>
            </a:endParaRPr>
          </a:p>
        </p:txBody>
      </p:sp>
      <p:sp>
        <p:nvSpPr>
          <p:cNvPr id="5" name="テキスト ボックス 288"/>
          <p:cNvSpPr txBox="1"/>
          <p:nvPr/>
        </p:nvSpPr>
        <p:spPr>
          <a:xfrm>
            <a:off x="395536" y="2750610"/>
            <a:ext cx="3888740" cy="28386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680"/>
              </a:lnSpc>
              <a:spcAft>
                <a:spcPts val="0"/>
              </a:spcAft>
            </a:pPr>
            <a:r>
              <a:rPr lang="ja-JP" sz="1600" b="1" kern="100" dirty="0">
                <a:solidFill>
                  <a:srgbClr val="00B050"/>
                </a:solidFill>
                <a:effectLst/>
                <a:latin typeface="Century"/>
                <a:ea typeface="ＭＳ ゴシック"/>
                <a:cs typeface="Times New Roman"/>
              </a:rPr>
              <a:t>「働き方改革実現会議」のメンバー</a:t>
            </a:r>
            <a:endParaRPr lang="ja-JP" sz="1050" kern="100" dirty="0">
              <a:solidFill>
                <a:srgbClr val="00B050"/>
              </a:solidFill>
              <a:effectLst/>
              <a:latin typeface="Century"/>
              <a:ea typeface="ＭＳ 明朝"/>
              <a:cs typeface="Times New Roman"/>
            </a:endParaRPr>
          </a:p>
          <a:p>
            <a:pPr algn="just">
              <a:lnSpc>
                <a:spcPts val="1680"/>
              </a:lnSpc>
              <a:spcAft>
                <a:spcPts val="0"/>
              </a:spcAft>
            </a:pPr>
            <a:endParaRPr lang="en-US" altLang="ja-JP" sz="1200" b="1" kern="100" dirty="0" smtClean="0">
              <a:effectLst/>
              <a:latin typeface="Century"/>
              <a:ea typeface="ＭＳ ゴシック"/>
              <a:cs typeface="Times New Roman"/>
            </a:endParaRPr>
          </a:p>
          <a:p>
            <a:pPr algn="just">
              <a:lnSpc>
                <a:spcPts val="1680"/>
              </a:lnSpc>
              <a:spcAft>
                <a:spcPts val="0"/>
              </a:spcAft>
            </a:pPr>
            <a:r>
              <a:rPr lang="ja-JP" sz="1200" b="1" kern="100" dirty="0" smtClean="0">
                <a:effectLst/>
                <a:latin typeface="Century"/>
                <a:ea typeface="ＭＳ ゴシック"/>
                <a:cs typeface="Times New Roman"/>
              </a:rPr>
              <a:t>議</a:t>
            </a:r>
            <a:r>
              <a:rPr lang="en-US" sz="1200" b="1" kern="100" dirty="0" smtClean="0">
                <a:effectLst/>
                <a:latin typeface="Century"/>
                <a:ea typeface="ＭＳ ゴシック"/>
                <a:cs typeface="Times New Roman"/>
              </a:rPr>
              <a:t>  </a:t>
            </a:r>
            <a:r>
              <a:rPr lang="ja-JP" sz="1200" b="1" kern="100" dirty="0">
                <a:effectLst/>
                <a:latin typeface="Century"/>
                <a:ea typeface="ＭＳ ゴシック"/>
                <a:cs typeface="Times New Roman"/>
              </a:rPr>
              <a:t>長</a:t>
            </a:r>
            <a:r>
              <a:rPr lang="en-US" sz="1200" b="1" kern="100" dirty="0">
                <a:effectLst/>
                <a:latin typeface="Century"/>
                <a:ea typeface="ＭＳ ゴシック"/>
                <a:cs typeface="Times New Roman"/>
              </a:rPr>
              <a:t>    </a:t>
            </a:r>
            <a:r>
              <a:rPr lang="ja-JP" altLang="en-US" sz="1200" b="1" kern="100" dirty="0" smtClean="0">
                <a:effectLst/>
                <a:latin typeface="Century"/>
                <a:ea typeface="ＭＳ ゴシック"/>
                <a:cs typeface="Times New Roman"/>
              </a:rPr>
              <a:t>　</a:t>
            </a:r>
            <a:r>
              <a:rPr lang="ja-JP" sz="1200" b="1" kern="100" dirty="0" smtClean="0">
                <a:effectLst/>
                <a:latin typeface="Century"/>
                <a:ea typeface="ＭＳ ゴシック"/>
                <a:cs typeface="Times New Roman"/>
              </a:rPr>
              <a:t>安倍晋三</a:t>
            </a:r>
            <a:r>
              <a:rPr lang="en-US" sz="1200" b="1" kern="100" dirty="0" smtClean="0">
                <a:effectLst/>
                <a:latin typeface="Century"/>
                <a:ea typeface="ＭＳ ゴシック"/>
                <a:cs typeface="Times New Roman"/>
              </a:rPr>
              <a:t>   </a:t>
            </a:r>
            <a:r>
              <a:rPr lang="ja-JP" sz="1200" b="1" kern="100" dirty="0">
                <a:effectLst/>
                <a:latin typeface="Century"/>
                <a:ea typeface="ＭＳ ゴシック"/>
                <a:cs typeface="Times New Roman"/>
              </a:rPr>
              <a:t>内閣総理大臣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議長代理</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加藤勝信</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働き方改革担当大臣 </a:t>
            </a:r>
            <a:endParaRPr lang="ja-JP" sz="1050" kern="100" dirty="0">
              <a:effectLst/>
              <a:latin typeface="Century"/>
              <a:ea typeface="ＭＳ 明朝"/>
              <a:cs typeface="Times New Roman"/>
            </a:endParaRPr>
          </a:p>
          <a:p>
            <a:pPr algn="just">
              <a:lnSpc>
                <a:spcPts val="1680"/>
              </a:lnSpc>
              <a:spcAft>
                <a:spcPts val="0"/>
              </a:spcAft>
            </a:pPr>
            <a:r>
              <a:rPr lang="en-US" sz="1200" b="1" kern="100" dirty="0">
                <a:effectLst/>
                <a:latin typeface="ＭＳ ゴシック"/>
                <a:ea typeface="ＭＳ 明朝"/>
                <a:cs typeface="Times New Roman"/>
              </a:rPr>
              <a:t>      </a:t>
            </a:r>
            <a:r>
              <a:rPr lang="ja-JP" sz="1200" b="1" kern="100" dirty="0">
                <a:effectLst/>
                <a:latin typeface="Century"/>
                <a:ea typeface="ＭＳ ゴシック"/>
                <a:cs typeface="Times New Roman"/>
              </a:rPr>
              <a:t>　</a:t>
            </a:r>
            <a:r>
              <a:rPr lang="en-US" altLang="ja-JP" sz="1200" b="1" kern="100" dirty="0" smtClean="0">
                <a:effectLst/>
                <a:latin typeface="Century"/>
                <a:ea typeface="ＭＳ ゴシック"/>
                <a:cs typeface="Times New Roman"/>
              </a:rPr>
              <a:t>  </a:t>
            </a:r>
            <a:r>
              <a:rPr lang="ja-JP" sz="1200" b="1" kern="100" dirty="0" smtClean="0">
                <a:effectLst/>
                <a:latin typeface="Century"/>
                <a:ea typeface="ＭＳ ゴシック"/>
                <a:cs typeface="Times New Roman"/>
              </a:rPr>
              <a:t>塩崎</a:t>
            </a:r>
            <a:r>
              <a:rPr lang="ja-JP" sz="1200" b="1" kern="100" dirty="0">
                <a:effectLst/>
                <a:latin typeface="Century"/>
                <a:ea typeface="ＭＳ ゴシック"/>
                <a:cs typeface="Times New Roman"/>
              </a:rPr>
              <a:t>恭久</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厚生労働大臣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構 成 員</a:t>
            </a:r>
            <a:endParaRPr lang="ja-JP" sz="1050" kern="100" dirty="0">
              <a:effectLst/>
              <a:latin typeface="Century"/>
              <a:ea typeface="ＭＳ 明朝"/>
              <a:cs typeface="Times New Roman"/>
            </a:endParaRPr>
          </a:p>
          <a:p>
            <a:pPr indent="765175" algn="just">
              <a:lnSpc>
                <a:spcPts val="1680"/>
              </a:lnSpc>
              <a:spcAft>
                <a:spcPts val="0"/>
              </a:spcAft>
            </a:pPr>
            <a:r>
              <a:rPr lang="ja-JP" sz="1200" b="1" kern="100" dirty="0">
                <a:effectLst/>
                <a:latin typeface="Century"/>
                <a:ea typeface="ＭＳ ゴシック"/>
                <a:cs typeface="Times New Roman"/>
              </a:rPr>
              <a:t>麻生太郎</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副総理 兼 財務大臣 </a:t>
            </a:r>
            <a:endParaRPr lang="ja-JP" sz="1050" kern="100" dirty="0">
              <a:effectLst/>
              <a:latin typeface="Century"/>
              <a:ea typeface="ＭＳ 明朝"/>
              <a:cs typeface="Times New Roman"/>
            </a:endParaRPr>
          </a:p>
          <a:p>
            <a:pPr indent="765175" algn="just">
              <a:lnSpc>
                <a:spcPts val="1680"/>
              </a:lnSpc>
              <a:spcAft>
                <a:spcPts val="0"/>
              </a:spcAft>
            </a:pPr>
            <a:r>
              <a:rPr lang="ja-JP" sz="1200" b="1" kern="100" dirty="0">
                <a:effectLst/>
                <a:latin typeface="Century"/>
                <a:ea typeface="ＭＳ ゴシック"/>
                <a:cs typeface="Times New Roman"/>
              </a:rPr>
              <a:t>菅 義偉</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内閣官房長官 </a:t>
            </a:r>
            <a:endParaRPr lang="ja-JP" sz="1050" kern="100" dirty="0">
              <a:effectLst/>
              <a:latin typeface="Century"/>
              <a:ea typeface="ＭＳ 明朝"/>
              <a:cs typeface="Times New Roman"/>
            </a:endParaRPr>
          </a:p>
          <a:p>
            <a:pPr indent="765175" algn="just">
              <a:lnSpc>
                <a:spcPts val="1680"/>
              </a:lnSpc>
              <a:spcAft>
                <a:spcPts val="0"/>
              </a:spcAft>
            </a:pPr>
            <a:r>
              <a:rPr lang="ja-JP" sz="1200" b="1" kern="100" dirty="0">
                <a:effectLst/>
                <a:latin typeface="Century"/>
                <a:ea typeface="ＭＳ ゴシック"/>
                <a:cs typeface="Times New Roman"/>
              </a:rPr>
              <a:t>石原伸晃</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経済再生担当大臣 </a:t>
            </a:r>
            <a:endParaRPr lang="ja-JP" sz="1050" kern="100" dirty="0">
              <a:effectLst/>
              <a:latin typeface="Century"/>
              <a:ea typeface="ＭＳ 明朝"/>
              <a:cs typeface="Times New Roman"/>
            </a:endParaRPr>
          </a:p>
          <a:p>
            <a:pPr indent="765175" algn="just">
              <a:lnSpc>
                <a:spcPts val="1680"/>
              </a:lnSpc>
              <a:spcAft>
                <a:spcPts val="0"/>
              </a:spcAft>
            </a:pPr>
            <a:r>
              <a:rPr lang="ja-JP" sz="1200" b="1" kern="100" dirty="0" smtClean="0">
                <a:effectLst/>
                <a:latin typeface="Century"/>
                <a:ea typeface="ＭＳ ゴシック"/>
                <a:cs typeface="Times New Roman"/>
              </a:rPr>
              <a:t>松野</a:t>
            </a:r>
            <a:r>
              <a:rPr lang="ja-JP" sz="1200" b="1" kern="100" dirty="0">
                <a:effectLst/>
                <a:latin typeface="Century"/>
                <a:ea typeface="ＭＳ ゴシック"/>
                <a:cs typeface="Times New Roman"/>
              </a:rPr>
              <a:t>博一</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文部科学大臣 </a:t>
            </a:r>
            <a:endParaRPr lang="ja-JP" sz="1050" kern="100" dirty="0">
              <a:effectLst/>
              <a:latin typeface="Century"/>
              <a:ea typeface="ＭＳ 明朝"/>
              <a:cs typeface="Times New Roman"/>
            </a:endParaRPr>
          </a:p>
          <a:p>
            <a:pPr indent="765175" algn="just">
              <a:lnSpc>
                <a:spcPts val="1680"/>
              </a:lnSpc>
              <a:spcAft>
                <a:spcPts val="0"/>
              </a:spcAft>
            </a:pPr>
            <a:r>
              <a:rPr lang="ja-JP" sz="1200" b="1" kern="100" dirty="0">
                <a:effectLst/>
                <a:latin typeface="Century"/>
                <a:ea typeface="ＭＳ ゴシック"/>
                <a:cs typeface="Times New Roman"/>
              </a:rPr>
              <a:t>世耕弘成</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経済産業大臣 </a:t>
            </a:r>
            <a:endParaRPr lang="ja-JP" sz="1050" kern="100" dirty="0">
              <a:effectLst/>
              <a:latin typeface="Century"/>
              <a:ea typeface="ＭＳ 明朝"/>
              <a:cs typeface="Times New Roman"/>
            </a:endParaRPr>
          </a:p>
          <a:p>
            <a:pPr indent="765175" algn="just">
              <a:lnSpc>
                <a:spcPts val="1680"/>
              </a:lnSpc>
              <a:spcAft>
                <a:spcPts val="0"/>
              </a:spcAft>
            </a:pPr>
            <a:r>
              <a:rPr lang="ja-JP" sz="1200" b="1" kern="100" dirty="0">
                <a:effectLst/>
                <a:latin typeface="Century"/>
                <a:ea typeface="ＭＳ ゴシック"/>
                <a:cs typeface="Times New Roman"/>
              </a:rPr>
              <a:t>石井啓一</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国土交通大臣 </a:t>
            </a:r>
            <a:endParaRPr lang="ja-JP" sz="1050" kern="100" dirty="0">
              <a:effectLst/>
              <a:latin typeface="Century"/>
              <a:ea typeface="ＭＳ 明朝"/>
              <a:cs typeface="Times New Roman"/>
            </a:endParaRPr>
          </a:p>
        </p:txBody>
      </p:sp>
      <p:sp>
        <p:nvSpPr>
          <p:cNvPr id="6" name="テキスト ボックス 17"/>
          <p:cNvSpPr txBox="1"/>
          <p:nvPr/>
        </p:nvSpPr>
        <p:spPr>
          <a:xfrm>
            <a:off x="3851920" y="2750611"/>
            <a:ext cx="5022850" cy="3630718"/>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680"/>
              </a:lnSpc>
              <a:spcAft>
                <a:spcPts val="0"/>
              </a:spcAft>
            </a:pPr>
            <a:r>
              <a:rPr lang="ja-JP" sz="1200" b="1" kern="100" dirty="0">
                <a:effectLst/>
                <a:latin typeface="Century"/>
                <a:ea typeface="ＭＳ ゴシック"/>
                <a:cs typeface="Times New Roman"/>
              </a:rPr>
              <a:t>（有識者）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生稲晃子</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女優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岩村正彦</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東京大学大学院法学政治学研究科教授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大村功作</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全国中小企業団体中央会会長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岡崎瑞穂 （株）オーザック専務取締役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金丸恭文（株）ﾌｭｰﾁｬｰ代表取締役会長兼社長ｸﾞﾙｰﾌﾟ</a:t>
            </a:r>
            <a:r>
              <a:rPr lang="en-US" sz="1200" b="1" kern="100" dirty="0">
                <a:effectLst/>
                <a:latin typeface="Century"/>
                <a:ea typeface="ＭＳ ゴシック"/>
                <a:cs typeface="Times New Roman"/>
              </a:rPr>
              <a:t>CEO </a:t>
            </a:r>
            <a:endParaRPr lang="ja-JP" sz="1050" kern="100" dirty="0">
              <a:effectLst/>
              <a:latin typeface="Century"/>
              <a:ea typeface="ＭＳ 明朝"/>
              <a:cs typeface="Times New Roman"/>
            </a:endParaRPr>
          </a:p>
          <a:p>
            <a:pPr algn="just">
              <a:lnSpc>
                <a:spcPts val="1680"/>
              </a:lnSpc>
              <a:spcAft>
                <a:spcPts val="0"/>
              </a:spcAft>
            </a:pPr>
            <a:r>
              <a:rPr lang="ja-JP" sz="1200" b="1" kern="100" dirty="0">
                <a:solidFill>
                  <a:srgbClr val="FF0000"/>
                </a:solidFill>
                <a:effectLst/>
                <a:latin typeface="Century"/>
                <a:ea typeface="ＭＳ ゴシック"/>
                <a:cs typeface="Times New Roman"/>
              </a:rPr>
              <a:t>神津里季生</a:t>
            </a:r>
            <a:r>
              <a:rPr lang="en-US" sz="1200" b="1" kern="100" dirty="0">
                <a:solidFill>
                  <a:srgbClr val="FF0000"/>
                </a:solidFill>
                <a:effectLst/>
                <a:latin typeface="Century"/>
                <a:ea typeface="ＭＳ ゴシック"/>
                <a:cs typeface="Times New Roman"/>
              </a:rPr>
              <a:t>  </a:t>
            </a:r>
            <a:r>
              <a:rPr lang="ja-JP" sz="1200" b="1" kern="100" dirty="0">
                <a:solidFill>
                  <a:srgbClr val="FF0000"/>
                </a:solidFill>
                <a:effectLst/>
                <a:latin typeface="Century"/>
                <a:ea typeface="ＭＳ ゴシック"/>
                <a:cs typeface="Times New Roman"/>
              </a:rPr>
              <a:t>日本労働組合総連合会会長 </a:t>
            </a:r>
            <a:endParaRPr lang="ja-JP" sz="1050" kern="100" dirty="0">
              <a:solidFill>
                <a:srgbClr val="FF0000"/>
              </a:solidFill>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榊原定征</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日本経済団体連合会会長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白河桃子</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相模女子大学客員教授、少子化ｼﾞｬｰﾅﾘｽﾄ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新屋和代 （株）りそなﾎｰﾙﾃﾞｨﾝｸﾞｽ執行役人材ｻｰﾋﾞｽ部長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高橋 進</a:t>
            </a:r>
            <a:r>
              <a:rPr lang="en-US" sz="1200" b="1" kern="100" dirty="0">
                <a:effectLst/>
                <a:latin typeface="Century"/>
                <a:ea typeface="ＭＳ ゴシック"/>
                <a:cs typeface="Times New Roman"/>
              </a:rPr>
              <a:t>  </a:t>
            </a:r>
            <a:r>
              <a:rPr lang="en-US" sz="1200" b="1" kern="100" dirty="0" smtClean="0">
                <a:effectLst/>
                <a:latin typeface="Century"/>
                <a:ea typeface="ＭＳ ゴシック"/>
                <a:cs typeface="Times New Roman"/>
              </a:rPr>
              <a:t>  </a:t>
            </a:r>
            <a:r>
              <a:rPr lang="ja-JP" sz="1200" b="1" kern="100" dirty="0" smtClean="0">
                <a:effectLst/>
                <a:latin typeface="Century"/>
                <a:ea typeface="ＭＳ ゴシック"/>
                <a:cs typeface="Times New Roman"/>
              </a:rPr>
              <a:t>（</a:t>
            </a:r>
            <a:r>
              <a:rPr lang="ja-JP" sz="1200" b="1" kern="100" dirty="0">
                <a:effectLst/>
                <a:latin typeface="Century"/>
                <a:ea typeface="ＭＳ ゴシック"/>
                <a:cs typeface="Times New Roman"/>
              </a:rPr>
              <a:t>株）日本総合研究所理事長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武田洋子 （株）三菱総合研究所政策・経済研究センター副センター長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田中弘樹</a:t>
            </a:r>
            <a:r>
              <a:rPr lang="en-US" sz="1200" b="1" kern="100" dirty="0">
                <a:effectLst/>
                <a:latin typeface="Century"/>
                <a:ea typeface="ＭＳ ゴシック"/>
                <a:cs typeface="Times New Roman"/>
              </a:rPr>
              <a:t> </a:t>
            </a:r>
            <a:r>
              <a:rPr lang="ja-JP" sz="1200" b="1" kern="100" dirty="0" smtClean="0">
                <a:effectLst/>
                <a:latin typeface="Century"/>
                <a:ea typeface="ＭＳ ゴシック"/>
                <a:cs typeface="Times New Roman"/>
              </a:rPr>
              <a:t>（</a:t>
            </a:r>
            <a:r>
              <a:rPr lang="ja-JP" sz="1200" b="1" kern="100" dirty="0">
                <a:effectLst/>
                <a:latin typeface="Century"/>
                <a:ea typeface="ＭＳ ゴシック"/>
                <a:cs typeface="Times New Roman"/>
              </a:rPr>
              <a:t>株）イトーヨーカ堂人事室総括ﾏﾈ ｼﾞｬｰ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樋口美雄</a:t>
            </a:r>
            <a:r>
              <a:rPr lang="en-US" sz="1200" b="1" kern="100" dirty="0">
                <a:effectLst/>
                <a:latin typeface="Century"/>
                <a:ea typeface="ＭＳ ゴシック"/>
                <a:cs typeface="Times New Roman"/>
              </a:rPr>
              <a:t>  </a:t>
            </a:r>
            <a:r>
              <a:rPr lang="en-US" sz="1200" b="1" kern="100" dirty="0" smtClean="0">
                <a:effectLst/>
                <a:latin typeface="Century"/>
                <a:ea typeface="ＭＳ ゴシック"/>
                <a:cs typeface="Times New Roman"/>
              </a:rPr>
              <a:t>  </a:t>
            </a:r>
            <a:r>
              <a:rPr lang="ja-JP" sz="1200" b="1" kern="100" dirty="0">
                <a:effectLst/>
                <a:latin typeface="Century"/>
                <a:ea typeface="ＭＳ ゴシック"/>
                <a:cs typeface="Times New Roman"/>
              </a:rPr>
              <a:t>慶應義塾大学商学部教授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水町勇一郎</a:t>
            </a:r>
            <a:r>
              <a:rPr lang="en-US" sz="1200" b="1" kern="100" dirty="0">
                <a:effectLst/>
                <a:latin typeface="Century"/>
                <a:ea typeface="ＭＳ ゴシック"/>
                <a:cs typeface="Times New Roman"/>
              </a:rPr>
              <a:t>  </a:t>
            </a:r>
            <a:r>
              <a:rPr lang="ja-JP" sz="1200" b="1" kern="100" dirty="0">
                <a:effectLst/>
                <a:latin typeface="Century"/>
                <a:ea typeface="ＭＳ ゴシック"/>
                <a:cs typeface="Times New Roman"/>
              </a:rPr>
              <a:t>東京大学社会科学研究所教授 </a:t>
            </a:r>
            <a:endParaRPr lang="ja-JP" sz="1050" kern="100" dirty="0">
              <a:effectLst/>
              <a:latin typeface="Century"/>
              <a:ea typeface="ＭＳ 明朝"/>
              <a:cs typeface="Times New Roman"/>
            </a:endParaRPr>
          </a:p>
          <a:p>
            <a:pPr algn="just">
              <a:lnSpc>
                <a:spcPts val="1680"/>
              </a:lnSpc>
              <a:spcAft>
                <a:spcPts val="0"/>
              </a:spcAft>
            </a:pPr>
            <a:r>
              <a:rPr lang="ja-JP" sz="1200" b="1" kern="100" dirty="0">
                <a:effectLst/>
                <a:latin typeface="Century"/>
                <a:ea typeface="ＭＳ ゴシック"/>
                <a:cs typeface="Times New Roman"/>
              </a:rPr>
              <a:t>三村明夫</a:t>
            </a:r>
            <a:r>
              <a:rPr lang="en-US" sz="1200" b="1" kern="100" dirty="0">
                <a:effectLst/>
                <a:latin typeface="Century"/>
                <a:ea typeface="ＭＳ ゴシック"/>
                <a:cs typeface="Times New Roman"/>
              </a:rPr>
              <a:t>   </a:t>
            </a:r>
            <a:r>
              <a:rPr lang="en-US" sz="1200" b="1" kern="100" dirty="0" smtClean="0">
                <a:effectLst/>
                <a:latin typeface="Century"/>
                <a:ea typeface="ＭＳ ゴシック"/>
                <a:cs typeface="Times New Roman"/>
              </a:rPr>
              <a:t> </a:t>
            </a:r>
            <a:r>
              <a:rPr lang="ja-JP" sz="1200" b="1" kern="100" dirty="0" smtClean="0">
                <a:effectLst/>
                <a:latin typeface="Century"/>
                <a:ea typeface="ＭＳ ゴシック"/>
                <a:cs typeface="Times New Roman"/>
              </a:rPr>
              <a:t>日本</a:t>
            </a:r>
            <a:r>
              <a:rPr lang="ja-JP" sz="1200" b="1" kern="100" dirty="0">
                <a:effectLst/>
                <a:latin typeface="Century"/>
                <a:ea typeface="ＭＳ ゴシック"/>
                <a:cs typeface="Times New Roman"/>
              </a:rPr>
              <a:t>商工会議所会頭</a:t>
            </a:r>
            <a:endParaRPr lang="ja-JP" sz="1050" kern="100" dirty="0">
              <a:effectLst/>
              <a:latin typeface="Century"/>
              <a:ea typeface="ＭＳ 明朝"/>
              <a:cs typeface="Times New Roman"/>
            </a:endParaRPr>
          </a:p>
        </p:txBody>
      </p:sp>
      <p:sp>
        <p:nvSpPr>
          <p:cNvPr id="7" name="角丸四角形吹き出し 6"/>
          <p:cNvSpPr/>
          <p:nvPr/>
        </p:nvSpPr>
        <p:spPr>
          <a:xfrm>
            <a:off x="287524" y="5827051"/>
            <a:ext cx="3312368" cy="792088"/>
          </a:xfrm>
          <a:prstGeom prst="wedgeRoundRectCallout">
            <a:avLst>
              <a:gd name="adj1" fmla="val 83083"/>
              <a:gd name="adj2" fmla="val -24495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67544" y="5860925"/>
            <a:ext cx="2952328" cy="584775"/>
          </a:xfrm>
          <a:prstGeom prst="rect">
            <a:avLst/>
          </a:prstGeom>
          <a:noFill/>
        </p:spPr>
        <p:txBody>
          <a:bodyPr wrap="square" rtlCol="0">
            <a:spAutoFit/>
          </a:bodyPr>
          <a:lstStyle/>
          <a:p>
            <a:r>
              <a:rPr kumimoji="1" lang="ja-JP" altLang="en-US" dirty="0" smtClean="0"/>
              <a:t>労働側の委員は一人だけ！</a:t>
            </a:r>
            <a:endParaRPr kumimoji="1" lang="en-US" altLang="ja-JP" dirty="0" smtClean="0"/>
          </a:p>
          <a:p>
            <a:r>
              <a:rPr lang="ja-JP" altLang="en-US" sz="1400" dirty="0"/>
              <a:t>企業</a:t>
            </a:r>
            <a:r>
              <a:rPr lang="ja-JP" altLang="en-US" sz="1400" dirty="0" smtClean="0"/>
              <a:t>経営者</a:t>
            </a:r>
            <a:r>
              <a:rPr lang="en-US" altLang="ja-JP" sz="1400" dirty="0" smtClean="0"/>
              <a:t>7</a:t>
            </a:r>
            <a:r>
              <a:rPr lang="ja-JP" altLang="en-US" sz="1400" dirty="0" smtClean="0"/>
              <a:t>人　有識者</a:t>
            </a:r>
            <a:r>
              <a:rPr lang="en-US" altLang="ja-JP" sz="1400" dirty="0" smtClean="0"/>
              <a:t>7</a:t>
            </a:r>
            <a:r>
              <a:rPr lang="ja-JP" altLang="en-US" sz="1400" dirty="0" smtClean="0"/>
              <a:t>人</a:t>
            </a:r>
            <a:endParaRPr kumimoji="1" lang="ja-JP" altLang="en-US" sz="1400" dirty="0"/>
          </a:p>
        </p:txBody>
      </p:sp>
    </p:spTree>
    <p:extLst>
      <p:ext uri="{BB962C8B-B14F-4D97-AF65-F5344CB8AC3E}">
        <p14:creationId xmlns:p14="http://schemas.microsoft.com/office/powerpoint/2010/main" val="12988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11105" y="250776"/>
            <a:ext cx="8307082" cy="25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rPr>
              <a:t>「働き方改革」の第一の矢</a:t>
            </a:r>
            <a:endParaRPr kumimoji="1" lang="en-US" altLang="ja-JP" sz="20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Times New Roman" pitchFamily="18" charset="0"/>
              </a:rPr>
              <a:t>8</a:t>
            </a:r>
            <a:r>
              <a:rPr kumimoji="1" lang="ja-JP" altLang="en-US" sz="2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Times New Roman" pitchFamily="18" charset="0"/>
              </a:rPr>
              <a:t>時間労働規制をなし崩しに・・・</a:t>
            </a:r>
            <a:endParaRPr kumimoji="1" lang="ja-JP" altLang="en-US"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lvl="0" defTabSz="914400" fontAlgn="base">
              <a:spcBef>
                <a:spcPct val="0"/>
              </a:spcBef>
              <a:spcAft>
                <a:spcPct val="0"/>
              </a:spcAft>
            </a:pPr>
            <a:r>
              <a:rPr lang="ja-JP" altLang="ja-JP" sz="5400" b="1" dirty="0">
                <a:solidFill>
                  <a:srgbClr val="0070C0"/>
                </a:solidFill>
                <a:latin typeface="HGP創英角ｺﾞｼｯｸUB" panose="020B0900000000000000" pitchFamily="50" charset="-128"/>
                <a:ea typeface="HGP創英角ｺﾞｼｯｸUB" panose="020B0900000000000000" pitchFamily="50" charset="-128"/>
                <a:cs typeface="Times New Roman" pitchFamily="18" charset="0"/>
              </a:rPr>
              <a:t>『労働</a:t>
            </a:r>
            <a:r>
              <a:rPr lang="ja-JP" altLang="ja-JP" sz="5400" b="1" dirty="0" smtClean="0">
                <a:solidFill>
                  <a:srgbClr val="0070C0"/>
                </a:solidFill>
                <a:latin typeface="HGP創英角ｺﾞｼｯｸUB" panose="020B0900000000000000" pitchFamily="50" charset="-128"/>
                <a:ea typeface="HGP創英角ｺﾞｼｯｸUB" panose="020B0900000000000000" pitchFamily="50" charset="-128"/>
                <a:cs typeface="Times New Roman" pitchFamily="18" charset="0"/>
              </a:rPr>
              <a:t>基準法</a:t>
            </a:r>
            <a:r>
              <a:rPr lang="ja-JP" altLang="en-US" sz="5400" b="1" dirty="0" smtClean="0">
                <a:solidFill>
                  <a:srgbClr val="0070C0"/>
                </a:solidFill>
                <a:latin typeface="HGP創英角ｺﾞｼｯｸUB" panose="020B0900000000000000" pitchFamily="50" charset="-128"/>
                <a:ea typeface="HGP創英角ｺﾞｼｯｸUB" panose="020B0900000000000000" pitchFamily="50" charset="-128"/>
                <a:cs typeface="Times New Roman" pitchFamily="18" charset="0"/>
              </a:rPr>
              <a:t>　</a:t>
            </a:r>
            <a:r>
              <a:rPr lang="ja-JP" altLang="ja-JP" sz="5400" b="1" dirty="0" smtClean="0">
                <a:solidFill>
                  <a:srgbClr val="0070C0"/>
                </a:solidFill>
                <a:latin typeface="HGP創英角ｺﾞｼｯｸUB" panose="020B0900000000000000" pitchFamily="50" charset="-128"/>
                <a:ea typeface="HGP創英角ｺﾞｼｯｸUB" panose="020B0900000000000000" pitchFamily="50" charset="-128"/>
                <a:cs typeface="Times New Roman" pitchFamily="18" charset="0"/>
              </a:rPr>
              <a:t>改</a:t>
            </a:r>
            <a:r>
              <a:rPr lang="ja-JP" altLang="ja-JP" sz="5400" b="1" dirty="0">
                <a:solidFill>
                  <a:srgbClr val="0070C0"/>
                </a:solidFill>
                <a:latin typeface="HGP創英角ｺﾞｼｯｸUB" panose="020B0900000000000000" pitchFamily="50" charset="-128"/>
                <a:ea typeface="HGP創英角ｺﾞｼｯｸUB" panose="020B0900000000000000" pitchFamily="50" charset="-128"/>
                <a:cs typeface="Times New Roman" pitchFamily="18" charset="0"/>
              </a:rPr>
              <a:t>「正」法案』</a:t>
            </a:r>
            <a:endParaRPr lang="en-US" altLang="ja-JP" sz="5400" b="1" dirty="0">
              <a:solidFill>
                <a:srgbClr val="0070C0"/>
              </a:solidFill>
              <a:latin typeface="HGP創英角ｺﾞｼｯｸUB" panose="020B0900000000000000" pitchFamily="50" charset="-128"/>
              <a:ea typeface="HGP創英角ｺﾞｼｯｸUB" panose="020B0900000000000000" pitchFamily="50" charset="-128"/>
              <a:cs typeface="Times New Roman" pitchFamily="18" charset="0"/>
            </a:endParaRPr>
          </a:p>
          <a:p>
            <a:pPr lvl="0" defTabSz="914400" fontAlgn="base">
              <a:spcBef>
                <a:spcPct val="0"/>
              </a:spcBef>
              <a:spcAft>
                <a:spcPct val="0"/>
              </a:spcAft>
            </a:pPr>
            <a:r>
              <a:rPr lang="ja-JP" altLang="en-US" b="1" dirty="0">
                <a:solidFill>
                  <a:srgbClr val="FF0000"/>
                </a:solidFill>
                <a:latin typeface="HG丸ｺﾞｼｯｸM-PRO" pitchFamily="50" charset="-128"/>
                <a:ea typeface="HG丸ｺﾞｼｯｸM-PRO" pitchFamily="50" charset="-128"/>
                <a:cs typeface="Times New Roman" pitchFamily="18" charset="0"/>
              </a:rPr>
              <a:t>　　</a:t>
            </a:r>
            <a:endParaRPr lang="en-US" altLang="ja-JP" b="1" dirty="0" smtClean="0">
              <a:solidFill>
                <a:srgbClr val="FF0000"/>
              </a:solidFill>
              <a:latin typeface="HG丸ｺﾞｼｯｸM-PRO" pitchFamily="50" charset="-128"/>
              <a:ea typeface="HG丸ｺﾞｼｯｸM-PRO" pitchFamily="50" charset="-128"/>
              <a:cs typeface="Times New Roman" pitchFamily="18" charset="0"/>
            </a:endParaRPr>
          </a:p>
          <a:p>
            <a:pPr lvl="0" defTabSz="914400" fontAlgn="base">
              <a:spcBef>
                <a:spcPct val="0"/>
              </a:spcBef>
              <a:spcAft>
                <a:spcPct val="0"/>
              </a:spcAft>
            </a:pPr>
            <a:r>
              <a:rPr lang="ja-JP" altLang="en-US" b="1" dirty="0">
                <a:solidFill>
                  <a:srgbClr val="FF0000"/>
                </a:solidFill>
                <a:latin typeface="HG丸ｺﾞｼｯｸM-PRO" pitchFamily="50" charset="-128"/>
                <a:ea typeface="HG丸ｺﾞｼｯｸM-PRO" pitchFamily="50" charset="-128"/>
                <a:cs typeface="Times New Roman" pitchFamily="18" charset="0"/>
              </a:rPr>
              <a:t>　</a:t>
            </a:r>
            <a:r>
              <a:rPr lang="ja-JP" altLang="en-US" b="1" dirty="0" smtClean="0">
                <a:solidFill>
                  <a:srgbClr val="FF0000"/>
                </a:solidFill>
                <a:latin typeface="HG丸ｺﾞｼｯｸM-PRO" pitchFamily="50" charset="-128"/>
                <a:ea typeface="HG丸ｺﾞｼｯｸM-PRO" pitchFamily="50" charset="-128"/>
                <a:cs typeface="Times New Roman" pitchFamily="18" charset="0"/>
              </a:rPr>
              <a:t>　</a:t>
            </a:r>
            <a:r>
              <a:rPr lang="en-US" altLang="ja-JP" b="1" dirty="0" smtClean="0">
                <a:solidFill>
                  <a:srgbClr val="000000"/>
                </a:solidFill>
                <a:latin typeface="HG丸ｺﾞｼｯｸM-PRO" pitchFamily="50" charset="-128"/>
                <a:ea typeface="HG丸ｺﾞｼｯｸM-PRO" pitchFamily="50" charset="-128"/>
                <a:cs typeface="Times New Roman" pitchFamily="18" charset="0"/>
              </a:rPr>
              <a:t>2015</a:t>
            </a:r>
            <a:r>
              <a:rPr lang="ja-JP" altLang="en-US" b="1" dirty="0" smtClean="0">
                <a:solidFill>
                  <a:srgbClr val="000000"/>
                </a:solidFill>
                <a:latin typeface="HG丸ｺﾞｼｯｸM-PRO" pitchFamily="50" charset="-128"/>
                <a:ea typeface="HG丸ｺﾞｼｯｸM-PRO" pitchFamily="50" charset="-128"/>
                <a:cs typeface="Times New Roman" pitchFamily="18" charset="0"/>
              </a:rPr>
              <a:t>年</a:t>
            </a:r>
            <a:r>
              <a:rPr lang="ja-JP" altLang="ja-JP" b="1" dirty="0" smtClean="0">
                <a:solidFill>
                  <a:srgbClr val="000000"/>
                </a:solidFill>
                <a:latin typeface="HG丸ｺﾞｼｯｸM-PRO" pitchFamily="50" charset="-128"/>
                <a:ea typeface="HG丸ｺﾞｼｯｸM-PRO" pitchFamily="50" charset="-128"/>
                <a:cs typeface="Times New Roman" pitchFamily="18" charset="0"/>
              </a:rPr>
              <a:t>通常</a:t>
            </a:r>
            <a:r>
              <a:rPr lang="ja-JP" altLang="ja-JP" b="1" dirty="0">
                <a:solidFill>
                  <a:srgbClr val="000000"/>
                </a:solidFill>
                <a:latin typeface="HG丸ｺﾞｼｯｸM-PRO" pitchFamily="50" charset="-128"/>
                <a:ea typeface="HG丸ｺﾞｼｯｸM-PRO" pitchFamily="50" charset="-128"/>
                <a:cs typeface="Times New Roman" pitchFamily="18" charset="0"/>
              </a:rPr>
              <a:t>国会に提出</a:t>
            </a:r>
            <a:r>
              <a:rPr lang="ja-JP" altLang="ja-JP" b="1" dirty="0" smtClean="0">
                <a:solidFill>
                  <a:srgbClr val="000000"/>
                </a:solidFill>
                <a:latin typeface="HG丸ｺﾞｼｯｸM-PRO" pitchFamily="50" charset="-128"/>
                <a:ea typeface="HG丸ｺﾞｼｯｸM-PRO" pitchFamily="50" charset="-128"/>
                <a:cs typeface="Times New Roman" pitchFamily="18" charset="0"/>
              </a:rPr>
              <a:t>され</a:t>
            </a:r>
            <a:r>
              <a:rPr lang="ja-JP" altLang="en-US" b="1" dirty="0" smtClean="0">
                <a:solidFill>
                  <a:srgbClr val="000000"/>
                </a:solidFill>
                <a:latin typeface="HG丸ｺﾞｼｯｸM-PRO" pitchFamily="50" charset="-128"/>
                <a:ea typeface="HG丸ｺﾞｼｯｸM-PRO" pitchFamily="50" charset="-128"/>
                <a:cs typeface="Times New Roman" pitchFamily="18" charset="0"/>
              </a:rPr>
              <a:t>るも</a:t>
            </a:r>
            <a:r>
              <a:rPr lang="ja-JP" altLang="ja-JP" b="1" dirty="0" smtClean="0">
                <a:solidFill>
                  <a:srgbClr val="000000"/>
                </a:solidFill>
                <a:latin typeface="HG丸ｺﾞｼｯｸM-PRO" pitchFamily="50" charset="-128"/>
                <a:ea typeface="HG丸ｺﾞｼｯｸM-PRO" pitchFamily="50" charset="-128"/>
                <a:cs typeface="Times New Roman" pitchFamily="18" charset="0"/>
              </a:rPr>
              <a:t>、</a:t>
            </a:r>
            <a:r>
              <a:rPr lang="ja-JP" altLang="en-US" b="1" dirty="0" smtClean="0">
                <a:solidFill>
                  <a:srgbClr val="000000"/>
                </a:solidFill>
                <a:latin typeface="HG丸ｺﾞｼｯｸM-PRO" pitchFamily="50" charset="-128"/>
                <a:ea typeface="HG丸ｺﾞｼｯｸM-PRO" pitchFamily="50" charset="-128"/>
                <a:cs typeface="Times New Roman" pitchFamily="18" charset="0"/>
              </a:rPr>
              <a:t>反対世論で審議入りできず</a:t>
            </a:r>
            <a:endParaRPr lang="en-US" altLang="ja-JP" b="1" dirty="0" smtClean="0">
              <a:solidFill>
                <a:srgbClr val="000000"/>
              </a:solidFill>
              <a:latin typeface="HG丸ｺﾞｼｯｸM-PRO" pitchFamily="50" charset="-128"/>
              <a:ea typeface="HG丸ｺﾞｼｯｸM-PRO" pitchFamily="50" charset="-128"/>
              <a:cs typeface="Times New Roman" pitchFamily="18" charset="0"/>
            </a:endParaRPr>
          </a:p>
          <a:p>
            <a:pPr lvl="0" defTabSz="914400" fontAlgn="base">
              <a:spcBef>
                <a:spcPct val="0"/>
              </a:spcBef>
              <a:spcAft>
                <a:spcPct val="0"/>
              </a:spcAft>
            </a:pPr>
            <a:r>
              <a:rPr lang="ja-JP" altLang="en-US" b="1" dirty="0">
                <a:solidFill>
                  <a:srgbClr val="000000"/>
                </a:solidFill>
                <a:latin typeface="HG丸ｺﾞｼｯｸM-PRO" pitchFamily="50" charset="-128"/>
                <a:ea typeface="HG丸ｺﾞｼｯｸM-PRO" pitchFamily="50" charset="-128"/>
                <a:cs typeface="Times New Roman" pitchFamily="18" charset="0"/>
              </a:rPr>
              <a:t>　</a:t>
            </a:r>
            <a:r>
              <a:rPr lang="ja-JP" altLang="en-US" b="1" dirty="0" smtClean="0">
                <a:solidFill>
                  <a:srgbClr val="000000"/>
                </a:solidFill>
                <a:latin typeface="HG丸ｺﾞｼｯｸM-PRO" pitchFamily="50" charset="-128"/>
                <a:ea typeface="HG丸ｺﾞｼｯｸM-PRO" pitchFamily="50" charset="-128"/>
                <a:cs typeface="Times New Roman" pitchFamily="18" charset="0"/>
              </a:rPr>
              <a:t>　</a:t>
            </a:r>
            <a:r>
              <a:rPr lang="en-US" altLang="ja-JP" b="1" dirty="0" smtClean="0">
                <a:solidFill>
                  <a:srgbClr val="000000"/>
                </a:solidFill>
                <a:latin typeface="HG丸ｺﾞｼｯｸM-PRO" pitchFamily="50" charset="-128"/>
                <a:ea typeface="HG丸ｺﾞｼｯｸM-PRO" pitchFamily="50" charset="-128"/>
                <a:cs typeface="Times New Roman" pitchFamily="18" charset="0"/>
              </a:rPr>
              <a:t>2017</a:t>
            </a:r>
            <a:r>
              <a:rPr lang="ja-JP" altLang="en-US" b="1" dirty="0" smtClean="0">
                <a:solidFill>
                  <a:srgbClr val="000000"/>
                </a:solidFill>
                <a:latin typeface="HG丸ｺﾞｼｯｸM-PRO" pitchFamily="50" charset="-128"/>
                <a:ea typeface="HG丸ｺﾞｼｯｸM-PRO" pitchFamily="50" charset="-128"/>
                <a:cs typeface="Times New Roman" pitchFamily="18" charset="0"/>
              </a:rPr>
              <a:t>年通常国会での審議を狙っている</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Rectangle 4"/>
          <p:cNvSpPr>
            <a:spLocks noChangeArrowheads="1"/>
          </p:cNvSpPr>
          <p:nvPr/>
        </p:nvSpPr>
        <p:spPr bwMode="auto">
          <a:xfrm>
            <a:off x="3024132" y="2771056"/>
            <a:ext cx="5868348"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①高度プロフェッショナル制度</a:t>
            </a:r>
            <a:endParaRPr kumimoji="1" lang="en-US" altLang="ja-JP" sz="3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3600" dirty="0" smtClean="0">
                <a:latin typeface="HGP創英角ｺﾞｼｯｸUB" panose="020B0900000000000000" pitchFamily="50" charset="-128"/>
                <a:ea typeface="HGP創英角ｺﾞｼｯｸUB" panose="020B0900000000000000" pitchFamily="50" charset="-128"/>
                <a:cs typeface="ＭＳ Ｐゴシック" pitchFamily="50" charset="-128"/>
              </a:rPr>
              <a:t>②「裁量労働制」の拡大</a:t>
            </a:r>
            <a:endParaRPr lang="en-US" altLang="ja-JP" sz="3600" dirty="0" smtClean="0">
              <a:latin typeface="HGP創英角ｺﾞｼｯｸUB" panose="020B0900000000000000" pitchFamily="50" charset="-128"/>
              <a:ea typeface="HGP創英角ｺﾞｼｯｸUB" panose="020B0900000000000000"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000" dirty="0" smtClean="0">
              <a:latin typeface="HGP創英角ｺﾞｼｯｸUB" panose="020B0900000000000000" pitchFamily="50" charset="-128"/>
              <a:ea typeface="HGP創英角ｺﾞｼｯｸUB" panose="020B0900000000000000"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③</a:t>
            </a:r>
            <a:r>
              <a:rPr kumimoji="1" lang="ja-JP" altLang="en-US" sz="28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フレックスタイム制の清算期間延長</a:t>
            </a:r>
            <a:endParaRPr kumimoji="1" lang="ja-JP" altLang="ja-JP" sz="28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endParaRPr>
          </a:p>
        </p:txBody>
      </p:sp>
      <p:pic>
        <p:nvPicPr>
          <p:cNvPr id="5" name="図 4" descr="\\Evalue-sv\PICTURES\デジタルカット集『春夏秋闘』\2016年版\01_賃金・労働条件・雇用・労働安全衛生\01-0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4005064"/>
            <a:ext cx="2304256" cy="2060848"/>
          </a:xfrm>
          <a:prstGeom prst="rect">
            <a:avLst/>
          </a:prstGeom>
          <a:noFill/>
          <a:ln>
            <a:noFill/>
          </a:ln>
        </p:spPr>
      </p:pic>
      <p:sp>
        <p:nvSpPr>
          <p:cNvPr id="3" name="円形吹き出し 2"/>
          <p:cNvSpPr/>
          <p:nvPr/>
        </p:nvSpPr>
        <p:spPr>
          <a:xfrm>
            <a:off x="2483768" y="5212241"/>
            <a:ext cx="6329806" cy="1189236"/>
          </a:xfrm>
          <a:prstGeom prst="wedgeEllipseCallout">
            <a:avLst>
              <a:gd name="adj1" fmla="val -59260"/>
              <a:gd name="adj2" fmla="val -879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47864" y="5391360"/>
            <a:ext cx="4786402" cy="830997"/>
          </a:xfrm>
          <a:prstGeom prst="rect">
            <a:avLst/>
          </a:prstGeom>
          <a:noFill/>
        </p:spPr>
        <p:txBody>
          <a:bodyPr wrap="square" rtlCol="0">
            <a:spAutoFit/>
          </a:bodyPr>
          <a:lstStyle/>
          <a:p>
            <a:r>
              <a:rPr kumimoji="1" lang="ja-JP" altLang="en-US" sz="1600" dirty="0" smtClean="0"/>
              <a:t>①②どちらも、「定額かけホーダイならぬ、「定額働かせホーダイ」のパケットみたいなもんだよ。</a:t>
            </a:r>
            <a:r>
              <a:rPr kumimoji="1" lang="ja-JP" altLang="en-US" sz="1600" dirty="0" err="1" smtClean="0"/>
              <a:t>うっ</a:t>
            </a:r>
            <a:r>
              <a:rPr kumimoji="1" lang="ja-JP" altLang="en-US" sz="1600" dirty="0" smtClean="0"/>
              <a:t>しっし．．．．</a:t>
            </a:r>
            <a:endParaRPr kumimoji="1" lang="ja-JP" altLang="en-US" sz="1600" dirty="0"/>
          </a:p>
        </p:txBody>
      </p:sp>
    </p:spTree>
    <p:extLst>
      <p:ext uri="{BB962C8B-B14F-4D97-AF65-F5344CB8AC3E}">
        <p14:creationId xmlns:p14="http://schemas.microsoft.com/office/powerpoint/2010/main" val="24328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0"/>
          <p:cNvSpPr txBox="1"/>
          <p:nvPr/>
        </p:nvSpPr>
        <p:spPr>
          <a:xfrm>
            <a:off x="395536" y="559024"/>
            <a:ext cx="8424936" cy="518883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3200" b="1" dirty="0" smtClean="0">
                <a:latin typeface="ＭＳ ゴシック" panose="020B0609070205080204" pitchFamily="49" charset="-128"/>
                <a:ea typeface="ＭＳ ゴシック" panose="020B0609070205080204" pitchFamily="49" charset="-128"/>
              </a:rPr>
              <a:t>労働基準法改悪で狙われる</a:t>
            </a:r>
            <a:endParaRPr lang="en-US" altLang="ja-JP" sz="3200" b="1" dirty="0" smtClean="0">
              <a:latin typeface="ＭＳ ゴシック" panose="020B0609070205080204" pitchFamily="49" charset="-128"/>
              <a:ea typeface="ＭＳ ゴシック" panose="020B0609070205080204" pitchFamily="49" charset="-128"/>
            </a:endParaRPr>
          </a:p>
          <a:p>
            <a:r>
              <a:rPr lang="ja-JP" altLang="ja-JP" sz="4400" b="1" dirty="0" smtClean="0">
                <a:solidFill>
                  <a:srgbClr val="00B050"/>
                </a:solidFill>
                <a:latin typeface="HGP創英角ｺﾞｼｯｸUB" panose="020B0900000000000000" pitchFamily="50" charset="-128"/>
                <a:ea typeface="HGP創英角ｺﾞｼｯｸUB" panose="020B0900000000000000" pitchFamily="50" charset="-128"/>
              </a:rPr>
              <a:t>「</a:t>
            </a:r>
            <a:r>
              <a:rPr lang="ja-JP" altLang="ja-JP" sz="4400" b="1" dirty="0">
                <a:solidFill>
                  <a:srgbClr val="00B050"/>
                </a:solidFill>
                <a:latin typeface="HGP創英角ｺﾞｼｯｸUB" panose="020B0900000000000000" pitchFamily="50" charset="-128"/>
                <a:ea typeface="HGP創英角ｺﾞｼｯｸUB" panose="020B0900000000000000" pitchFamily="50" charset="-128"/>
              </a:rPr>
              <a:t>高度</a:t>
            </a:r>
            <a:r>
              <a:rPr lang="ja-JP" altLang="ja-JP" sz="4400" b="1" dirty="0" smtClean="0">
                <a:solidFill>
                  <a:srgbClr val="00B050"/>
                </a:solidFill>
                <a:latin typeface="HGP創英角ｺﾞｼｯｸUB" panose="020B0900000000000000" pitchFamily="50" charset="-128"/>
                <a:ea typeface="HGP創英角ｺﾞｼｯｸUB" panose="020B0900000000000000" pitchFamily="50" charset="-128"/>
              </a:rPr>
              <a:t>プロフェッショナル制」</a:t>
            </a:r>
            <a:r>
              <a:rPr lang="ja-JP" altLang="en-US" sz="2400" b="1" dirty="0" smtClean="0"/>
              <a:t>とは・・</a:t>
            </a:r>
            <a:endParaRPr lang="en-US" altLang="ja-JP" sz="2400" b="1" dirty="0" smtClean="0"/>
          </a:p>
          <a:p>
            <a:endParaRPr lang="ja-JP" altLang="ja-JP" sz="2400" dirty="0"/>
          </a:p>
          <a:p>
            <a:r>
              <a:rPr lang="ja-JP" altLang="ja-JP" sz="2400" dirty="0"/>
              <a:t>　</a:t>
            </a:r>
            <a:r>
              <a:rPr lang="ja-JP" altLang="ja-JP" sz="2400" b="1" dirty="0" smtClean="0">
                <a:latin typeface="+mn-ea"/>
              </a:rPr>
              <a:t>一定層</a:t>
            </a:r>
            <a:r>
              <a:rPr lang="ja-JP" altLang="ja-JP" sz="2400" b="1" dirty="0">
                <a:latin typeface="+mn-ea"/>
              </a:rPr>
              <a:t>の労働者（年収</a:t>
            </a:r>
            <a:r>
              <a:rPr lang="en-US" altLang="ja-JP" sz="2400" b="1" dirty="0">
                <a:latin typeface="+mn-ea"/>
              </a:rPr>
              <a:t>1075</a:t>
            </a:r>
            <a:r>
              <a:rPr lang="ja-JP" altLang="ja-JP" sz="2400" b="1" dirty="0">
                <a:latin typeface="+mn-ea"/>
              </a:rPr>
              <a:t>万円以上、高度の専門的知識を要するなど） について、</a:t>
            </a:r>
            <a:r>
              <a:rPr lang="en-US" altLang="ja-JP" sz="2400" b="1" dirty="0">
                <a:latin typeface="+mn-ea"/>
              </a:rPr>
              <a:t>8</a:t>
            </a:r>
            <a:r>
              <a:rPr lang="ja-JP" altLang="ja-JP" sz="2400" b="1" dirty="0">
                <a:latin typeface="+mn-ea"/>
              </a:rPr>
              <a:t>時間労働制から適用除外</a:t>
            </a:r>
            <a:r>
              <a:rPr lang="ja-JP" altLang="ja-JP" sz="2400" b="1" dirty="0" smtClean="0">
                <a:latin typeface="+mn-ea"/>
              </a:rPr>
              <a:t>に</a:t>
            </a:r>
            <a:endParaRPr lang="en-US" altLang="ja-JP" sz="2400" b="1" dirty="0" smtClean="0">
              <a:latin typeface="+mn-ea"/>
            </a:endParaRPr>
          </a:p>
          <a:p>
            <a:endParaRPr lang="ja-JP" altLang="ja-JP" sz="2400" b="1" dirty="0">
              <a:latin typeface="+mn-ea"/>
            </a:endParaRPr>
          </a:p>
          <a:p>
            <a:r>
              <a:rPr lang="ja-JP" altLang="ja-JP" sz="2400" b="1" dirty="0">
                <a:latin typeface="+mn-ea"/>
              </a:rPr>
              <a:t>　　　</a:t>
            </a:r>
            <a:r>
              <a:rPr lang="ja-JP" altLang="en-US" sz="2400" b="1" dirty="0" smtClean="0">
                <a:latin typeface="+mn-ea"/>
              </a:rPr>
              <a:t>　　　</a:t>
            </a:r>
            <a:endParaRPr lang="ja-JP" altLang="ja-JP" sz="2400" b="1" dirty="0">
              <a:latin typeface="+mn-ea"/>
            </a:endParaRPr>
          </a:p>
        </p:txBody>
      </p:sp>
      <p:sp>
        <p:nvSpPr>
          <p:cNvPr id="11" name="正方形/長方形 10"/>
          <p:cNvSpPr/>
          <p:nvPr/>
        </p:nvSpPr>
        <p:spPr>
          <a:xfrm>
            <a:off x="3059832" y="3212976"/>
            <a:ext cx="5328592" cy="741229"/>
          </a:xfrm>
          <a:prstGeom prst="rect">
            <a:avLst/>
          </a:prstGeom>
        </p:spPr>
        <p:txBody>
          <a:bodyPr wrap="square">
            <a:spAutoFit/>
          </a:bodyPr>
          <a:lstStyle/>
          <a:p>
            <a:endParaRPr lang="ja-JP" altLang="ja-JP" sz="2800" b="1" dirty="0"/>
          </a:p>
          <a:p>
            <a:pPr indent="203835" algn="just">
              <a:lnSpc>
                <a:spcPts val="1680"/>
              </a:lnSpc>
              <a:spcAft>
                <a:spcPts val="0"/>
              </a:spcAft>
            </a:pPr>
            <a:endParaRPr lang="ja-JP" altLang="ja-JP" sz="1100" kern="100" dirty="0">
              <a:latin typeface="HGP創英角ｺﾞｼｯｸUB" panose="020B0900000000000000" pitchFamily="50" charset="-128"/>
              <a:ea typeface="HGP創英角ｺﾞｼｯｸUB" panose="020B0900000000000000" pitchFamily="50" charset="-128"/>
              <a:cs typeface="Times New Roman"/>
            </a:endParaRPr>
          </a:p>
        </p:txBody>
      </p:sp>
      <p:sp>
        <p:nvSpPr>
          <p:cNvPr id="2" name="テキスト ボックス 1"/>
          <p:cNvSpPr txBox="1"/>
          <p:nvPr/>
        </p:nvSpPr>
        <p:spPr>
          <a:xfrm>
            <a:off x="3487682" y="4227984"/>
            <a:ext cx="5472608" cy="1384995"/>
          </a:xfrm>
          <a:prstGeom prst="rect">
            <a:avLst/>
          </a:prstGeom>
          <a:noFill/>
        </p:spPr>
        <p:txBody>
          <a:bodyPr wrap="square" rtlCol="0">
            <a:spAutoFit/>
          </a:bodyPr>
          <a:lstStyle/>
          <a:p>
            <a:r>
              <a:rPr lang="ja-JP" altLang="en-US" sz="2800" b="1" dirty="0" smtClean="0">
                <a:solidFill>
                  <a:srgbClr val="FF0000"/>
                </a:solidFill>
                <a:latin typeface="+mj-ea"/>
                <a:ea typeface="+mj-ea"/>
              </a:rPr>
              <a:t>⇒いくら働いても残業代はゼロ</a:t>
            </a:r>
            <a:endParaRPr lang="en-US" altLang="ja-JP" sz="2800" b="1" dirty="0" smtClean="0">
              <a:solidFill>
                <a:srgbClr val="FF0000"/>
              </a:solidFill>
              <a:latin typeface="+mj-ea"/>
              <a:ea typeface="+mj-ea"/>
            </a:endParaRPr>
          </a:p>
          <a:p>
            <a:r>
              <a:rPr lang="ja-JP" altLang="en-US" sz="2800" b="1" dirty="0" smtClean="0">
                <a:solidFill>
                  <a:srgbClr val="FF0000"/>
                </a:solidFill>
                <a:latin typeface="+mj-ea"/>
                <a:ea typeface="+mj-ea"/>
              </a:rPr>
              <a:t>⇒休憩・休暇の保障は、年</a:t>
            </a:r>
            <a:r>
              <a:rPr lang="en-US" altLang="ja-JP" sz="2800" b="1" dirty="0" smtClean="0">
                <a:solidFill>
                  <a:srgbClr val="FF0000"/>
                </a:solidFill>
                <a:latin typeface="+mj-ea"/>
                <a:ea typeface="+mj-ea"/>
              </a:rPr>
              <a:t>5</a:t>
            </a:r>
            <a:r>
              <a:rPr lang="ja-JP" altLang="en-US" sz="2800" b="1" dirty="0" smtClean="0">
                <a:solidFill>
                  <a:srgbClr val="FF0000"/>
                </a:solidFill>
                <a:latin typeface="+mj-ea"/>
                <a:ea typeface="+mj-ea"/>
              </a:rPr>
              <a:t>日の</a:t>
            </a:r>
            <a:endParaRPr lang="en-US" altLang="ja-JP" sz="2800" b="1" dirty="0" smtClean="0">
              <a:solidFill>
                <a:srgbClr val="FF0000"/>
              </a:solidFill>
              <a:latin typeface="+mj-ea"/>
              <a:ea typeface="+mj-ea"/>
            </a:endParaRPr>
          </a:p>
          <a:p>
            <a:r>
              <a:rPr lang="ja-JP" altLang="en-US" sz="2800" b="1" dirty="0">
                <a:solidFill>
                  <a:srgbClr val="FF0000"/>
                </a:solidFill>
                <a:latin typeface="+mj-ea"/>
                <a:ea typeface="+mj-ea"/>
              </a:rPr>
              <a:t>　</a:t>
            </a:r>
            <a:r>
              <a:rPr lang="ja-JP" altLang="en-US" sz="2800" b="1" dirty="0" smtClean="0">
                <a:solidFill>
                  <a:srgbClr val="FF0000"/>
                </a:solidFill>
                <a:latin typeface="+mj-ea"/>
                <a:ea typeface="+mj-ea"/>
              </a:rPr>
              <a:t>有給休暇だけ！</a:t>
            </a:r>
            <a:endParaRPr lang="ja-JP" altLang="ja-JP" sz="2800" b="1" dirty="0">
              <a:solidFill>
                <a:srgbClr val="FF0000"/>
              </a:solidFill>
              <a:latin typeface="+mj-ea"/>
              <a:ea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7032"/>
            <a:ext cx="3194307" cy="247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爆発 2 2"/>
          <p:cNvSpPr/>
          <p:nvPr/>
        </p:nvSpPr>
        <p:spPr>
          <a:xfrm>
            <a:off x="3419872" y="2924945"/>
            <a:ext cx="5724128" cy="3933056"/>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319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形吹き出し 2"/>
          <p:cNvSpPr/>
          <p:nvPr/>
        </p:nvSpPr>
        <p:spPr>
          <a:xfrm>
            <a:off x="4572000" y="908720"/>
            <a:ext cx="3448685" cy="2083435"/>
          </a:xfrm>
          <a:prstGeom prst="cloudCallout">
            <a:avLst>
              <a:gd name="adj1" fmla="val -39325"/>
              <a:gd name="adj2" fmla="val -58394"/>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80"/>
              </a:lnSpc>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4" name="正方形/長方形 3"/>
          <p:cNvSpPr/>
          <p:nvPr/>
        </p:nvSpPr>
        <p:spPr>
          <a:xfrm>
            <a:off x="683568" y="3212976"/>
            <a:ext cx="7704856" cy="3388107"/>
          </a:xfrm>
          <a:prstGeom prst="rect">
            <a:avLst/>
          </a:prstGeom>
        </p:spPr>
        <p:txBody>
          <a:bodyPr wrap="square">
            <a:spAutoFit/>
          </a:bodyPr>
          <a:lstStyle/>
          <a:p>
            <a:r>
              <a:rPr lang="ja-JP" altLang="en-US" sz="2800" b="1" dirty="0" smtClean="0"/>
              <a:t>●</a:t>
            </a:r>
            <a:r>
              <a:rPr lang="ja-JP" altLang="ja-JP" sz="2800" b="1" dirty="0" smtClean="0"/>
              <a:t>派遣</a:t>
            </a:r>
            <a:r>
              <a:rPr lang="ja-JP" altLang="ja-JP" sz="2800" b="1" dirty="0"/>
              <a:t>労働が拡大されていった経過を見ても、対象が際限なく広げられることは</a:t>
            </a:r>
            <a:r>
              <a:rPr lang="ja-JP" altLang="ja-JP" sz="2800" b="1" dirty="0" smtClean="0"/>
              <a:t>明らか</a:t>
            </a:r>
            <a:endParaRPr lang="en-US" altLang="ja-JP" sz="2800" b="1" dirty="0" smtClean="0"/>
          </a:p>
          <a:p>
            <a:endParaRPr lang="ja-JP" altLang="ja-JP" sz="1600" dirty="0"/>
          </a:p>
          <a:p>
            <a:r>
              <a:rPr lang="ja-JP" altLang="en-US" sz="2800" b="1" dirty="0"/>
              <a:t>●</a:t>
            </a:r>
            <a:r>
              <a:rPr lang="ja-JP" altLang="ja-JP" sz="2800" b="1" dirty="0" smtClean="0"/>
              <a:t>「</a:t>
            </a:r>
            <a:r>
              <a:rPr lang="ja-JP" altLang="ja-JP" sz="2800" b="1" dirty="0"/>
              <a:t>小さく産んで、大きく育てる」と竹中</a:t>
            </a:r>
            <a:r>
              <a:rPr lang="ja-JP" altLang="ja-JP" sz="2800" b="1" dirty="0" smtClean="0"/>
              <a:t>平蔵</a:t>
            </a:r>
            <a:r>
              <a:rPr lang="ja-JP" altLang="en-US" sz="2800" b="1" dirty="0" smtClean="0"/>
              <a:t>氏（</a:t>
            </a:r>
            <a:r>
              <a:rPr lang="ja-JP" altLang="en-US" b="1" dirty="0" smtClean="0"/>
              <a:t>元</a:t>
            </a:r>
            <a:r>
              <a:rPr lang="zh-CN" altLang="en-US" dirty="0" smtClean="0"/>
              <a:t>経済</a:t>
            </a:r>
            <a:r>
              <a:rPr lang="zh-CN" altLang="en-US" dirty="0"/>
              <a:t>財政政策担当</a:t>
            </a:r>
            <a:r>
              <a:rPr lang="zh-CN" altLang="en-US" dirty="0" smtClean="0"/>
              <a:t>大臣</a:t>
            </a:r>
            <a:r>
              <a:rPr lang="ja-JP" altLang="en-US" dirty="0" smtClean="0"/>
              <a:t>）</a:t>
            </a:r>
            <a:r>
              <a:rPr lang="ja-JP" altLang="ja-JP" sz="2800" b="1" dirty="0" smtClean="0"/>
              <a:t>も</a:t>
            </a:r>
            <a:r>
              <a:rPr lang="ja-JP" altLang="ja-JP" sz="2800" b="1" dirty="0"/>
              <a:t>言って</a:t>
            </a:r>
            <a:r>
              <a:rPr lang="ja-JP" altLang="ja-JP" sz="2800" b="1" dirty="0" smtClean="0"/>
              <a:t>いる</a:t>
            </a:r>
            <a:endParaRPr lang="en-US" altLang="ja-JP" sz="2800" b="1" dirty="0" smtClean="0"/>
          </a:p>
          <a:p>
            <a:endParaRPr lang="en-US" altLang="ja-JP" sz="1600" b="1" dirty="0" smtClean="0"/>
          </a:p>
          <a:p>
            <a:r>
              <a:rPr lang="ja-JP" altLang="en-US" sz="2800" b="1" dirty="0" smtClean="0"/>
              <a:t>●日本経団連は、「将来は年収</a:t>
            </a:r>
            <a:r>
              <a:rPr lang="en-US" altLang="ja-JP" sz="2800" b="1" dirty="0" smtClean="0"/>
              <a:t>400</a:t>
            </a:r>
            <a:r>
              <a:rPr lang="ja-JP" altLang="en-US" sz="2800" b="1" dirty="0" smtClean="0"/>
              <a:t>万円の労働者にまで広げるべき」との方針を打ち出す。</a:t>
            </a:r>
            <a:endParaRPr lang="ja-JP" altLang="ja-JP" sz="2800" b="1" dirty="0"/>
          </a:p>
          <a:p>
            <a:pPr indent="203835" algn="just">
              <a:lnSpc>
                <a:spcPts val="1680"/>
              </a:lnSpc>
              <a:spcAft>
                <a:spcPts val="0"/>
              </a:spcAft>
            </a:pPr>
            <a:endParaRPr lang="ja-JP" altLang="ja-JP" sz="1100" kern="100" dirty="0">
              <a:latin typeface="HGP創英角ｺﾞｼｯｸUB" panose="020B0900000000000000" pitchFamily="50" charset="-128"/>
              <a:ea typeface="HGP創英角ｺﾞｼｯｸUB" panose="020B0900000000000000" pitchFamily="50" charset="-128"/>
              <a:cs typeface="Times New Roman"/>
            </a:endParaRPr>
          </a:p>
        </p:txBody>
      </p:sp>
      <p:sp>
        <p:nvSpPr>
          <p:cNvPr id="5" name="下矢印 4"/>
          <p:cNvSpPr/>
          <p:nvPr/>
        </p:nvSpPr>
        <p:spPr>
          <a:xfrm>
            <a:off x="2856520" y="2594016"/>
            <a:ext cx="100811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004048" y="1340768"/>
            <a:ext cx="2808312" cy="923330"/>
          </a:xfrm>
          <a:prstGeom prst="rect">
            <a:avLst/>
          </a:prstGeom>
        </p:spPr>
        <p:txBody>
          <a:bodyPr wrap="square">
            <a:spAutoFit/>
          </a:bodyPr>
          <a:lstStyle/>
          <a:p>
            <a:r>
              <a:rPr lang="ja-JP" altLang="en-US" dirty="0" smtClean="0">
                <a:latin typeface="+mn-ea"/>
              </a:rPr>
              <a:t>でも、</a:t>
            </a:r>
            <a:r>
              <a:rPr lang="ja-JP" altLang="ja-JP" dirty="0" smtClean="0">
                <a:latin typeface="+mn-ea"/>
              </a:rPr>
              <a:t>年収</a:t>
            </a:r>
            <a:r>
              <a:rPr lang="en-US" altLang="ja-JP" dirty="0">
                <a:latin typeface="+mn-ea"/>
              </a:rPr>
              <a:t>1000</a:t>
            </a:r>
            <a:r>
              <a:rPr lang="ja-JP" altLang="ja-JP" dirty="0">
                <a:latin typeface="+mn-ea"/>
              </a:rPr>
              <a:t>万以上のエリート</a:t>
            </a:r>
            <a:r>
              <a:rPr lang="ja-JP" altLang="ja-JP" dirty="0" smtClean="0">
                <a:latin typeface="+mn-ea"/>
              </a:rPr>
              <a:t>だけ</a:t>
            </a:r>
            <a:r>
              <a:rPr lang="ja-JP" altLang="en-US" dirty="0" smtClean="0">
                <a:latin typeface="+mn-ea"/>
              </a:rPr>
              <a:t>が対象</a:t>
            </a:r>
            <a:r>
              <a:rPr lang="ja-JP" altLang="ja-JP" dirty="0" smtClean="0">
                <a:latin typeface="+mn-ea"/>
              </a:rPr>
              <a:t>なら</a:t>
            </a:r>
            <a:r>
              <a:rPr lang="ja-JP" altLang="ja-JP" dirty="0">
                <a:latin typeface="+mn-ea"/>
              </a:rPr>
              <a:t>、問題ないのでは？</a:t>
            </a:r>
          </a:p>
        </p:txBody>
      </p:sp>
      <p:pic>
        <p:nvPicPr>
          <p:cNvPr id="2" name="Picture 2" descr="C:\Users\a.mizutani\AppData\Local\Microsoft\Windows\Temporary Internet Files\Content.IE5\D7SB61GL\P15年収1000万以上の.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02231"/>
            <a:ext cx="2172952" cy="192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3325" y="476672"/>
            <a:ext cx="8064896" cy="1415772"/>
          </a:xfrm>
          <a:prstGeom prst="rect">
            <a:avLst/>
          </a:prstGeom>
        </p:spPr>
        <p:txBody>
          <a:bodyPr wrap="square">
            <a:spAutoFit/>
          </a:bodyPr>
          <a:lstStyle/>
          <a:p>
            <a:r>
              <a:rPr lang="ja-JP" altLang="en-US" sz="3200" b="1" dirty="0" smtClean="0">
                <a:latin typeface="ＭＳ ゴシック" panose="020B0609070205080204" pitchFamily="49" charset="-128"/>
                <a:ea typeface="ＭＳ ゴシック" panose="020B0609070205080204" pitchFamily="49" charset="-128"/>
              </a:rPr>
              <a:t>労基法</a:t>
            </a:r>
            <a:r>
              <a:rPr lang="ja-JP" altLang="en-US" sz="3200" b="1" dirty="0">
                <a:latin typeface="ＭＳ ゴシック" panose="020B0609070205080204" pitchFamily="49" charset="-128"/>
                <a:ea typeface="ＭＳ ゴシック" panose="020B0609070205080204" pitchFamily="49" charset="-128"/>
              </a:rPr>
              <a:t>改悪で</a:t>
            </a:r>
            <a:r>
              <a:rPr lang="ja-JP" altLang="en-US" sz="3200" b="1" dirty="0" smtClean="0">
                <a:latin typeface="ＭＳ ゴシック" panose="020B0609070205080204" pitchFamily="49" charset="-128"/>
                <a:ea typeface="ＭＳ ゴシック" panose="020B0609070205080204" pitchFamily="49" charset="-128"/>
              </a:rPr>
              <a:t>狙われる、もうひとつの危険</a:t>
            </a:r>
            <a:endParaRPr lang="en-US" altLang="ja-JP" sz="3200" b="1" dirty="0">
              <a:latin typeface="ＭＳ ゴシック" panose="020B0609070205080204" pitchFamily="49" charset="-128"/>
              <a:ea typeface="ＭＳ ゴシック" panose="020B0609070205080204" pitchFamily="49" charset="-128"/>
            </a:endParaRPr>
          </a:p>
          <a:p>
            <a:r>
              <a:rPr lang="ja-JP" altLang="en-US" sz="5400" b="1" dirty="0" smtClean="0">
                <a:solidFill>
                  <a:srgbClr val="00B050"/>
                </a:solidFill>
                <a:latin typeface="HGP創英角ｺﾞｼｯｸUB" panose="020B0900000000000000" pitchFamily="50" charset="-128"/>
                <a:ea typeface="HGP創英角ｺﾞｼｯｸUB" panose="020B0900000000000000" pitchFamily="50" charset="-128"/>
              </a:rPr>
              <a:t>　　</a:t>
            </a:r>
            <a:r>
              <a:rPr lang="ja-JP" altLang="ja-JP" sz="5400" b="1" dirty="0" smtClean="0">
                <a:solidFill>
                  <a:srgbClr val="00B050"/>
                </a:solidFill>
                <a:latin typeface="HGP創英角ｺﾞｼｯｸUB" panose="020B0900000000000000" pitchFamily="50" charset="-128"/>
                <a:ea typeface="HGP創英角ｺﾞｼｯｸUB" panose="020B0900000000000000" pitchFamily="50" charset="-128"/>
              </a:rPr>
              <a:t>「</a:t>
            </a:r>
            <a:r>
              <a:rPr lang="ja-JP" altLang="en-US" sz="5400" b="1" dirty="0" smtClean="0">
                <a:solidFill>
                  <a:srgbClr val="00B050"/>
                </a:solidFill>
                <a:latin typeface="HGP創英角ｺﾞｼｯｸUB" panose="020B0900000000000000" pitchFamily="50" charset="-128"/>
                <a:ea typeface="HGP創英角ｺﾞｼｯｸUB" panose="020B0900000000000000" pitchFamily="50" charset="-128"/>
              </a:rPr>
              <a:t>裁量労働制の拡大</a:t>
            </a:r>
            <a:r>
              <a:rPr lang="ja-JP" altLang="ja-JP" sz="5400" b="1" dirty="0" smtClean="0">
                <a:solidFill>
                  <a:srgbClr val="00B050"/>
                </a:solidFill>
                <a:latin typeface="HGP創英角ｺﾞｼｯｸUB" panose="020B0900000000000000" pitchFamily="50" charset="-128"/>
                <a:ea typeface="HGP創英角ｺﾞｼｯｸUB" panose="020B0900000000000000" pitchFamily="50" charset="-128"/>
              </a:rPr>
              <a:t>」</a:t>
            </a:r>
            <a:endParaRPr lang="en-US" altLang="ja-JP" sz="5400" b="1"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755576" y="2132856"/>
            <a:ext cx="7704856" cy="4278094"/>
          </a:xfrm>
          <a:prstGeom prst="rect">
            <a:avLst/>
          </a:prstGeom>
        </p:spPr>
        <p:txBody>
          <a:bodyPr wrap="square">
            <a:spAutoFit/>
          </a:bodyPr>
          <a:lstStyle/>
          <a:p>
            <a:r>
              <a:rPr lang="ja-JP" altLang="ja-JP" sz="2800" b="1" dirty="0"/>
              <a:t>裁量労働制と</a:t>
            </a:r>
            <a:r>
              <a:rPr lang="ja-JP" altLang="ja-JP" sz="2800" b="1" dirty="0" smtClean="0"/>
              <a:t>は</a:t>
            </a:r>
            <a:r>
              <a:rPr lang="ja-JP" altLang="en-US" sz="2800" b="1" dirty="0" smtClean="0"/>
              <a:t>⇒</a:t>
            </a:r>
            <a:endParaRPr lang="en-US" altLang="ja-JP" sz="2800" b="1" dirty="0" smtClean="0"/>
          </a:p>
          <a:p>
            <a:r>
              <a:rPr lang="ja-JP" altLang="en-US" sz="2800" b="1" dirty="0" smtClean="0"/>
              <a:t>●</a:t>
            </a:r>
            <a:r>
              <a:rPr lang="ja-JP" altLang="ja-JP" sz="2800" b="1" dirty="0" smtClean="0"/>
              <a:t>業務</a:t>
            </a:r>
            <a:r>
              <a:rPr lang="ja-JP" altLang="ja-JP" sz="2800" b="1" dirty="0"/>
              <a:t>の</a:t>
            </a:r>
            <a:r>
              <a:rPr lang="ja-JP" altLang="ja-JP" sz="2800" b="1" dirty="0" smtClean="0"/>
              <a:t>性質上</a:t>
            </a:r>
            <a:r>
              <a:rPr lang="ja-JP" altLang="en-US" sz="2800" b="1" dirty="0" smtClean="0"/>
              <a:t>、</a:t>
            </a:r>
            <a:r>
              <a:rPr lang="ja-JP" altLang="ja-JP" sz="2800" b="1" dirty="0" smtClean="0"/>
              <a:t>働き方</a:t>
            </a:r>
            <a:r>
              <a:rPr lang="ja-JP" altLang="ja-JP" sz="2800" b="1" dirty="0"/>
              <a:t>を労働者自身の裁量</a:t>
            </a:r>
            <a:r>
              <a:rPr lang="ja-JP" altLang="ja-JP" sz="2800" b="1" dirty="0" smtClean="0"/>
              <a:t>に</a:t>
            </a:r>
            <a:r>
              <a:rPr lang="ja-JP" altLang="en-US" sz="2800" b="1" dirty="0" smtClean="0"/>
              <a:t>　　　　　</a:t>
            </a:r>
            <a:r>
              <a:rPr lang="ja-JP" altLang="ja-JP" sz="2800" b="1" dirty="0" smtClean="0"/>
              <a:t>任される労働</a:t>
            </a:r>
            <a:r>
              <a:rPr lang="ja-JP" altLang="en-US" sz="2800" b="1" dirty="0" smtClean="0"/>
              <a:t>（研究職・映画撮影など、専門業務・企画業務）に限る</a:t>
            </a:r>
            <a:endParaRPr lang="en-US" altLang="ja-JP" sz="2800" b="1" dirty="0" smtClean="0"/>
          </a:p>
          <a:p>
            <a:endParaRPr lang="ja-JP" altLang="ja-JP" sz="1000" dirty="0"/>
          </a:p>
          <a:p>
            <a:r>
              <a:rPr lang="ja-JP" altLang="en-US" sz="2800" b="1" dirty="0" smtClean="0"/>
              <a:t>●</a:t>
            </a:r>
            <a:r>
              <a:rPr lang="ja-JP" altLang="ja-JP" sz="2800" b="1" dirty="0" smtClean="0"/>
              <a:t>実態</a:t>
            </a:r>
            <a:r>
              <a:rPr lang="ja-JP" altLang="ja-JP" sz="2800" b="1" dirty="0"/>
              <a:t>に</a:t>
            </a:r>
            <a:r>
              <a:rPr lang="ja-JP" altLang="ja-JP" sz="2800" b="1" dirty="0" smtClean="0"/>
              <a:t>かかわらず</a:t>
            </a:r>
            <a:r>
              <a:rPr lang="ja-JP" altLang="en-US" sz="2800" b="1" dirty="0" smtClean="0"/>
              <a:t>、</a:t>
            </a:r>
            <a:r>
              <a:rPr lang="ja-JP" altLang="ja-JP" sz="2800" b="1" dirty="0" smtClean="0"/>
              <a:t>労使</a:t>
            </a:r>
            <a:r>
              <a:rPr lang="ja-JP" altLang="ja-JP" sz="2800" b="1" dirty="0"/>
              <a:t>協定によりあらかじめ労働時間を一定とみなされ、８時間労働制から除外</a:t>
            </a:r>
            <a:r>
              <a:rPr lang="ja-JP" altLang="ja-JP" sz="2800" b="1" dirty="0" smtClean="0"/>
              <a:t>され</a:t>
            </a:r>
            <a:r>
              <a:rPr lang="ja-JP" altLang="en-US" sz="2800" b="1" dirty="0" smtClean="0"/>
              <a:t>る</a:t>
            </a:r>
            <a:endParaRPr lang="en-US" altLang="ja-JP" sz="2800" b="1" dirty="0" smtClean="0"/>
          </a:p>
          <a:p>
            <a:endParaRPr lang="ja-JP" altLang="ja-JP" sz="1000" dirty="0"/>
          </a:p>
          <a:p>
            <a:r>
              <a:rPr lang="ja-JP" altLang="en-US" sz="2800" b="1" dirty="0" smtClean="0"/>
              <a:t>●</a:t>
            </a:r>
            <a:r>
              <a:rPr lang="ja-JP" altLang="ja-JP" sz="2800" b="1" dirty="0" smtClean="0"/>
              <a:t>対象は</a:t>
            </a:r>
            <a:r>
              <a:rPr lang="ja-JP" altLang="en-US" sz="2800" b="1" dirty="0" smtClean="0"/>
              <a:t>、</a:t>
            </a:r>
            <a:r>
              <a:rPr lang="ja-JP" altLang="ja-JP" sz="2800" b="1" dirty="0" smtClean="0"/>
              <a:t>当初</a:t>
            </a:r>
            <a:r>
              <a:rPr lang="ja-JP" altLang="ja-JP" sz="2800" b="1" dirty="0"/>
              <a:t>の専門的職種からしだいに拡大</a:t>
            </a:r>
            <a:r>
              <a:rPr lang="ja-JP" altLang="ja-JP" sz="2800" b="1" dirty="0" smtClean="0"/>
              <a:t>されて</a:t>
            </a:r>
            <a:r>
              <a:rPr lang="ja-JP" altLang="en-US" sz="2800" b="1" dirty="0"/>
              <a:t>きている</a:t>
            </a:r>
            <a:endParaRPr lang="ja-JP" altLang="ja-JP" sz="2800" dirty="0"/>
          </a:p>
        </p:txBody>
      </p:sp>
    </p:spTree>
    <p:extLst>
      <p:ext uri="{BB962C8B-B14F-4D97-AF65-F5344CB8AC3E}">
        <p14:creationId xmlns:p14="http://schemas.microsoft.com/office/powerpoint/2010/main" val="38039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917594" y="527339"/>
            <a:ext cx="7596844" cy="22467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000" b="1" i="0" u="none" strike="noStrike" cap="none" normalizeH="0" baseline="0" dirty="0" smtClean="0">
                <a:ln>
                  <a:noFill/>
                </a:ln>
                <a:solidFill>
                  <a:srgbClr val="00B050"/>
                </a:solidFill>
                <a:effectLst/>
                <a:latin typeface="HGP創英角ｺﾞｼｯｸUB" panose="020B0900000000000000" pitchFamily="50" charset="-128"/>
                <a:ea typeface="HGP創英角ｺﾞｼｯｸUB" panose="020B0900000000000000" pitchFamily="50" charset="-128"/>
                <a:cs typeface="Arial" pitchFamily="34" charset="0"/>
              </a:rPr>
              <a:t>法案では・・・</a:t>
            </a:r>
            <a:endParaRPr kumimoji="1" lang="ja-JP" altLang="ja-JP" sz="40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3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Ｐゴシック"/>
              </a:rPr>
              <a:t>企画業務型裁量労働制の対象業務に</a:t>
            </a:r>
            <a:r>
              <a:rPr kumimoji="1" lang="ja-JP" altLang="en-US" sz="3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Ｐゴシック"/>
              </a:rPr>
              <a:t>以下</a:t>
            </a:r>
            <a:r>
              <a:rPr lang="ja-JP" altLang="en-US" sz="3600" dirty="0" smtClean="0">
                <a:latin typeface="HGP創英角ｺﾞｼｯｸUB" panose="020B0900000000000000" pitchFamily="50" charset="-128"/>
                <a:ea typeface="HGP創英角ｺﾞｼｯｸUB" panose="020B0900000000000000" pitchFamily="50" charset="-128"/>
                <a:cs typeface="ＭＳＰゴシック"/>
              </a:rPr>
              <a:t>を追加し、適用手続きも簡略化</a:t>
            </a:r>
            <a:endParaRPr lang="en-US" altLang="ja-JP" sz="3600" dirty="0" smtClean="0">
              <a:latin typeface="HGP創英角ｺﾞｼｯｸUB" panose="020B0900000000000000" pitchFamily="50" charset="-128"/>
              <a:ea typeface="HGP創英角ｺﾞｼｯｸUB" panose="020B0900000000000000" pitchFamily="50" charset="-128"/>
              <a:cs typeface="ＭＳＰゴシック"/>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Ｐゴシック"/>
            </a:endParaRPr>
          </a:p>
        </p:txBody>
      </p:sp>
      <p:sp>
        <p:nvSpPr>
          <p:cNvPr id="7" name="正方形/長方形 6"/>
          <p:cNvSpPr/>
          <p:nvPr/>
        </p:nvSpPr>
        <p:spPr>
          <a:xfrm>
            <a:off x="2771800" y="5304680"/>
            <a:ext cx="5688632" cy="646331"/>
          </a:xfrm>
          <a:prstGeom prst="rect">
            <a:avLst/>
          </a:prstGeom>
          <a:ln>
            <a:solidFill>
              <a:schemeClr val="accent1"/>
            </a:solidFill>
            <a:prstDash val="sysDot"/>
          </a:ln>
        </p:spPr>
        <p:txBody>
          <a:bodyPr wrap="square">
            <a:spAutoFit/>
          </a:bodyPr>
          <a:lstStyle/>
          <a:p>
            <a:r>
              <a:rPr lang="ja-JP" altLang="en-US" u="sng" dirty="0" smtClean="0"/>
              <a:t>ＰＤＣＡ⇒　</a:t>
            </a:r>
            <a:r>
              <a:rPr lang="en-US" altLang="ja-JP" u="sng" dirty="0" smtClean="0"/>
              <a:t>Plan</a:t>
            </a:r>
            <a:r>
              <a:rPr lang="ja-JP" altLang="en-US" u="sng" dirty="0"/>
              <a:t>（計画）→ </a:t>
            </a:r>
            <a:r>
              <a:rPr lang="en-US" altLang="ja-JP" u="sng" dirty="0"/>
              <a:t>Do</a:t>
            </a:r>
            <a:r>
              <a:rPr lang="ja-JP" altLang="en-US" u="sng" dirty="0"/>
              <a:t>（実行） → </a:t>
            </a:r>
            <a:r>
              <a:rPr lang="en-US" altLang="ja-JP" u="sng" dirty="0"/>
              <a:t>Check</a:t>
            </a:r>
            <a:r>
              <a:rPr lang="ja-JP" altLang="en-US" u="sng" dirty="0"/>
              <a:t>（評価）→ </a:t>
            </a:r>
            <a:r>
              <a:rPr lang="en-US" altLang="ja-JP" u="sng" dirty="0"/>
              <a:t>Act</a:t>
            </a:r>
            <a:r>
              <a:rPr lang="ja-JP" altLang="en-US" u="sng" dirty="0"/>
              <a:t>（</a:t>
            </a:r>
            <a:r>
              <a:rPr lang="ja-JP" altLang="en-US" u="sng" dirty="0" smtClean="0"/>
              <a:t>改善）事業活動をすすめる手法</a:t>
            </a:r>
            <a:endParaRPr lang="ja-JP" altLang="en-US" dirty="0"/>
          </a:p>
        </p:txBody>
      </p:sp>
      <p:sp>
        <p:nvSpPr>
          <p:cNvPr id="4" name="テキスト ボックス 3"/>
          <p:cNvSpPr txBox="1"/>
          <p:nvPr/>
        </p:nvSpPr>
        <p:spPr>
          <a:xfrm>
            <a:off x="913334" y="2749570"/>
            <a:ext cx="7475090" cy="2215991"/>
          </a:xfrm>
          <a:prstGeom prst="rect">
            <a:avLst/>
          </a:prstGeom>
          <a:noFill/>
          <a:ln w="15875">
            <a:solidFill>
              <a:schemeClr val="accent1">
                <a:lumMod val="75000"/>
              </a:schemeClr>
            </a:solidFill>
            <a:prstDash val="dashDot"/>
          </a:ln>
        </p:spPr>
        <p:txBody>
          <a:bodyPr wrap="square" rtlCol="0">
            <a:spAutoFit/>
          </a:bodyPr>
          <a:lstStyle/>
          <a:p>
            <a:pPr lvl="0" defTabSz="914400" eaLnBrk="0" fontAlgn="base" hangingPunct="0">
              <a:spcBef>
                <a:spcPct val="0"/>
              </a:spcBef>
              <a:spcAft>
                <a:spcPct val="0"/>
              </a:spcAft>
            </a:pPr>
            <a:r>
              <a:rPr lang="ja-JP" altLang="en-US" sz="3200" dirty="0">
                <a:latin typeface="HGP創英角ｺﾞｼｯｸUB" panose="020B0900000000000000" pitchFamily="50" charset="-128"/>
                <a:ea typeface="HGP創英角ｺﾞｼｯｸUB" panose="020B0900000000000000" pitchFamily="50" charset="-128"/>
                <a:cs typeface="ＭＳＰゴシック"/>
              </a:rPr>
              <a:t>●「</a:t>
            </a:r>
            <a:r>
              <a:rPr lang="ja-JP" altLang="ja-JP" sz="3200" dirty="0">
                <a:latin typeface="HGP創英角ｺﾞｼｯｸUB" panose="020B0900000000000000" pitchFamily="50" charset="-128"/>
                <a:ea typeface="HGP創英角ｺﾞｼｯｸUB" panose="020B0900000000000000" pitchFamily="50" charset="-128"/>
                <a:cs typeface="ＭＳＰゴシック"/>
              </a:rPr>
              <a:t>課題解決型提案営業」</a:t>
            </a:r>
            <a:endParaRPr lang="en-US" altLang="ja-JP" sz="3200" dirty="0">
              <a:latin typeface="HGP創英角ｺﾞｼｯｸUB" panose="020B0900000000000000" pitchFamily="50" charset="-128"/>
              <a:ea typeface="HGP創英角ｺﾞｼｯｸUB" panose="020B0900000000000000" pitchFamily="50" charset="-128"/>
              <a:cs typeface="ＭＳＰゴシック"/>
            </a:endParaRPr>
          </a:p>
          <a:p>
            <a:pPr lvl="0" defTabSz="914400" eaLnBrk="0" fontAlgn="base" hangingPunct="0">
              <a:spcBef>
                <a:spcPct val="0"/>
              </a:spcBef>
              <a:spcAft>
                <a:spcPct val="0"/>
              </a:spcAft>
            </a:pPr>
            <a:endParaRPr lang="en-US" altLang="ja-JP" sz="1000" dirty="0">
              <a:latin typeface="HGP創英角ｺﾞｼｯｸUB" panose="020B0900000000000000" pitchFamily="50" charset="-128"/>
              <a:ea typeface="HGP創英角ｺﾞｼｯｸUB" panose="020B0900000000000000" pitchFamily="50" charset="-128"/>
              <a:cs typeface="ＭＳＰゴシック"/>
            </a:endParaRPr>
          </a:p>
          <a:p>
            <a:pPr defTabSz="914400" eaLnBrk="0" fontAlgn="base" hangingPunct="0">
              <a:spcBef>
                <a:spcPct val="0"/>
              </a:spcBef>
              <a:spcAft>
                <a:spcPct val="0"/>
              </a:spcAft>
            </a:pPr>
            <a:r>
              <a:rPr lang="ja-JP" altLang="en-US" sz="3200" dirty="0">
                <a:latin typeface="HGP創英角ｺﾞｼｯｸUB" panose="020B0900000000000000" pitchFamily="50" charset="-128"/>
                <a:ea typeface="HGP創英角ｺﾞｼｯｸUB" panose="020B0900000000000000" pitchFamily="50" charset="-128"/>
              </a:rPr>
              <a:t>●</a:t>
            </a:r>
            <a:r>
              <a:rPr lang="ja-JP" altLang="ja-JP" sz="3200" dirty="0">
                <a:latin typeface="HGP創英角ｺﾞｼｯｸUB" panose="020B0900000000000000" pitchFamily="50" charset="-128"/>
                <a:ea typeface="HGP創英角ｺﾞｼｯｸUB" panose="020B0900000000000000" pitchFamily="50" charset="-128"/>
              </a:rPr>
              <a:t>「事業運営に関する事項について</a:t>
            </a:r>
            <a:r>
              <a:rPr lang="ja-JP" altLang="en-US" sz="3200" dirty="0">
                <a:latin typeface="HGP創英角ｺﾞｼｯｸUB" panose="020B0900000000000000" pitchFamily="50" charset="-128"/>
                <a:ea typeface="HGP創英角ｺﾞｼｯｸUB" panose="020B0900000000000000" pitchFamily="50" charset="-128"/>
              </a:rPr>
              <a:t>　</a:t>
            </a:r>
            <a:r>
              <a:rPr lang="ja-JP" altLang="ja-JP" sz="3200" dirty="0">
                <a:latin typeface="HGP創英角ｺﾞｼｯｸUB" panose="020B0900000000000000" pitchFamily="50" charset="-128"/>
                <a:ea typeface="HGP創英角ｺﾞｼｯｸUB" panose="020B0900000000000000" pitchFamily="50" charset="-128"/>
              </a:rPr>
              <a:t>企画、立案、調査及び分析を行い、その成果を活用して裁量的に</a:t>
            </a:r>
            <a:r>
              <a:rPr lang="en-US" altLang="ja-JP" sz="3200" dirty="0">
                <a:latin typeface="HGP創英角ｺﾞｼｯｸUB" panose="020B0900000000000000" pitchFamily="50" charset="-128"/>
                <a:ea typeface="HGP創英角ｺﾞｼｯｸUB" panose="020B0900000000000000" pitchFamily="50" charset="-128"/>
              </a:rPr>
              <a:t>PDCA</a:t>
            </a:r>
            <a:r>
              <a:rPr lang="ja-JP" altLang="en-US" sz="3200" baseline="30000" dirty="0">
                <a:latin typeface="HGP創英角ｺﾞｼｯｸUB" panose="020B0900000000000000" pitchFamily="50" charset="-128"/>
                <a:ea typeface="HGP創英角ｺﾞｼｯｸUB" panose="020B0900000000000000" pitchFamily="50" charset="-128"/>
              </a:rPr>
              <a:t>＊</a:t>
            </a:r>
            <a:r>
              <a:rPr lang="ja-JP" altLang="ja-JP" sz="3200" dirty="0">
                <a:latin typeface="HGP創英角ｺﾞｼｯｸUB" panose="020B0900000000000000" pitchFamily="50" charset="-128"/>
                <a:ea typeface="HGP創英角ｺﾞｼｯｸUB" panose="020B0900000000000000" pitchFamily="50" charset="-128"/>
              </a:rPr>
              <a:t>を回す業務」</a:t>
            </a:r>
          </a:p>
        </p:txBody>
      </p:sp>
    </p:spTree>
    <p:extLst>
      <p:ext uri="{BB962C8B-B14F-4D97-AF65-F5344CB8AC3E}">
        <p14:creationId xmlns:p14="http://schemas.microsoft.com/office/powerpoint/2010/main" val="3168499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6478" y="332655"/>
            <a:ext cx="8352928" cy="646331"/>
          </a:xfrm>
          <a:prstGeom prst="rect">
            <a:avLst/>
          </a:prstGeom>
          <a:noFill/>
        </p:spPr>
        <p:txBody>
          <a:bodyPr wrap="square" rtlCol="0">
            <a:spAutoFit/>
          </a:bodyPr>
          <a:lstStyle/>
          <a:p>
            <a:r>
              <a:rPr lang="ja-JP" altLang="en-US" sz="3600" dirty="0">
                <a:solidFill>
                  <a:srgbClr val="FF0000"/>
                </a:solidFill>
                <a:latin typeface="HGS創英角ｺﾞｼｯｸUB" panose="020B0900000000000000" pitchFamily="50" charset="-128"/>
                <a:ea typeface="HGS創英角ｺﾞｼｯｸUB" panose="020B0900000000000000" pitchFamily="50" charset="-128"/>
              </a:rPr>
              <a:t>職場</a:t>
            </a:r>
            <a:r>
              <a:rPr lang="ja-JP" altLang="en-US" sz="3600" dirty="0" smtClean="0">
                <a:solidFill>
                  <a:srgbClr val="FF0000"/>
                </a:solidFill>
                <a:latin typeface="HGS創英角ｺﾞｼｯｸUB" panose="020B0900000000000000" pitchFamily="50" charset="-128"/>
                <a:ea typeface="HGS創英角ｺﾞｼｯｸUB" panose="020B0900000000000000" pitchFamily="50" charset="-128"/>
              </a:rPr>
              <a:t>に広がる 労働時間規制の適用除外</a:t>
            </a:r>
            <a:endParaRPr kumimoji="1" lang="ja-JP" altLang="en-US" sz="3600" dirty="0">
              <a:solidFill>
                <a:srgbClr val="FF0000"/>
              </a:solidFill>
              <a:latin typeface="HGS創英角ｺﾞｼｯｸUB" panose="020B0900000000000000" pitchFamily="50" charset="-128"/>
              <a:ea typeface="HGS創英角ｺﾞｼｯｸUB" panose="020B0900000000000000" pitchFamily="50" charset="-128"/>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70" y="1340768"/>
            <a:ext cx="8503520" cy="510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883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小池書記長」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149" y="1700808"/>
            <a:ext cx="2880320" cy="329179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41986" y="404664"/>
            <a:ext cx="7992888" cy="1569660"/>
          </a:xfrm>
          <a:prstGeom prst="rect">
            <a:avLst/>
          </a:prstGeom>
          <a:noFill/>
        </p:spPr>
        <p:txBody>
          <a:bodyPr wrap="square" rtlCol="0">
            <a:spAutoFit/>
          </a:bodyPr>
          <a:lstStyle/>
          <a:p>
            <a:r>
              <a:rPr lang="ja-JP" altLang="en-US" sz="4800" dirty="0" smtClean="0">
                <a:latin typeface="HGP創英角ｺﾞｼｯｸUB" panose="020B0900000000000000" pitchFamily="50" charset="-128"/>
                <a:ea typeface="HGP創英角ｺﾞｼｯｸUB" panose="020B0900000000000000" pitchFamily="50" charset="-128"/>
              </a:rPr>
              <a:t>国会で暴かれた、企業</a:t>
            </a:r>
            <a:r>
              <a:rPr kumimoji="1" lang="ja-JP" altLang="en-US" sz="4800" dirty="0" smtClean="0">
                <a:latin typeface="HGP創英角ｺﾞｼｯｸUB" panose="020B0900000000000000" pitchFamily="50" charset="-128"/>
                <a:ea typeface="HGP創英角ｺﾞｼｯｸUB" panose="020B0900000000000000" pitchFamily="50" charset="-128"/>
              </a:rPr>
              <a:t>の実態</a:t>
            </a:r>
            <a:endParaRPr kumimoji="1" lang="en-US" altLang="ja-JP" sz="4800" dirty="0" smtClean="0">
              <a:latin typeface="HGP創英角ｺﾞｼｯｸUB" panose="020B0900000000000000" pitchFamily="50" charset="-128"/>
              <a:ea typeface="HGP創英角ｺﾞｼｯｸUB" panose="020B0900000000000000" pitchFamily="50" charset="-128"/>
            </a:endParaRPr>
          </a:p>
          <a:p>
            <a:r>
              <a:rPr lang="ja-JP" altLang="en-US" sz="4800" dirty="0"/>
              <a:t>　</a:t>
            </a:r>
            <a:r>
              <a:rPr lang="ja-JP" altLang="en-US" sz="4800" dirty="0" smtClean="0"/>
              <a:t>　　</a:t>
            </a:r>
            <a:r>
              <a:rPr lang="ja-JP" altLang="en-US" sz="4800" dirty="0" smtClean="0">
                <a:latin typeface="HGPｺﾞｼｯｸE" panose="020B0900000000000000" pitchFamily="50" charset="-128"/>
                <a:ea typeface="HGPｺﾞｼｯｸE" panose="020B0900000000000000" pitchFamily="50" charset="-128"/>
              </a:rPr>
              <a:t>　</a:t>
            </a:r>
            <a:endParaRPr kumimoji="1" lang="ja-JP" altLang="en-US" sz="4800" dirty="0">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489450" y="1412776"/>
            <a:ext cx="4946646" cy="5539978"/>
          </a:xfrm>
          <a:prstGeom prst="rect">
            <a:avLst/>
          </a:prstGeom>
          <a:noFill/>
        </p:spPr>
        <p:txBody>
          <a:bodyPr wrap="square" rtlCol="0">
            <a:spAutoFit/>
          </a:bodyPr>
          <a:lstStyle/>
          <a:p>
            <a:r>
              <a:rPr kumimoji="1"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●トヨタ</a:t>
            </a:r>
            <a:endParaRPr kumimoji="1"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裁量労働制の適用者</a:t>
            </a:r>
            <a:r>
              <a:rPr lang="en-US" altLang="ja-JP" sz="2400" dirty="0" smtClean="0">
                <a:latin typeface="HGP創英角ｺﾞｼｯｸUB" panose="020B0900000000000000" pitchFamily="50" charset="-128"/>
                <a:ea typeface="HGP創英角ｺﾞｼｯｸUB" panose="020B0900000000000000" pitchFamily="50" charset="-128"/>
              </a:rPr>
              <a:t>1740</a:t>
            </a:r>
            <a:r>
              <a:rPr lang="ja-JP" altLang="en-US" sz="2400" dirty="0" smtClean="0">
                <a:latin typeface="HGP創英角ｺﾞｼｯｸUB" panose="020B0900000000000000" pitchFamily="50" charset="-128"/>
                <a:ea typeface="HGP創英角ｺﾞｼｯｸUB" panose="020B0900000000000000" pitchFamily="50" charset="-128"/>
              </a:rPr>
              <a:t>人中、「超過在社時間」が</a:t>
            </a:r>
            <a:r>
              <a:rPr lang="en-US" altLang="ja-JP" sz="2400" dirty="0" smtClean="0">
                <a:latin typeface="HGP創英角ｺﾞｼｯｸUB" panose="020B0900000000000000" pitchFamily="50" charset="-128"/>
                <a:ea typeface="HGP創英角ｺﾞｼｯｸUB" panose="020B0900000000000000" pitchFamily="50" charset="-128"/>
              </a:rPr>
              <a:t>80</a:t>
            </a:r>
            <a:r>
              <a:rPr lang="ja-JP" altLang="en-US" sz="2400" dirty="0" smtClean="0">
                <a:latin typeface="HGP創英角ｺﾞｼｯｸUB" panose="020B0900000000000000" pitchFamily="50" charset="-128"/>
                <a:ea typeface="HGP創英角ｺﾞｼｯｸUB" panose="020B0900000000000000" pitchFamily="50" charset="-128"/>
              </a:rPr>
              <a:t>時間を超える社員が約</a:t>
            </a:r>
            <a:r>
              <a:rPr lang="en-US" altLang="ja-JP" sz="2400" dirty="0" smtClean="0">
                <a:latin typeface="HGP創英角ｺﾞｼｯｸUB" panose="020B0900000000000000" pitchFamily="50" charset="-128"/>
                <a:ea typeface="HGP創英角ｺﾞｼｯｸUB" panose="020B0900000000000000" pitchFamily="50" charset="-128"/>
              </a:rPr>
              <a:t>2</a:t>
            </a:r>
            <a:r>
              <a:rPr lang="ja-JP" altLang="en-US" sz="2400" dirty="0" smtClean="0">
                <a:latin typeface="HGP創英角ｺﾞｼｯｸUB" panose="020B0900000000000000" pitchFamily="50" charset="-128"/>
                <a:ea typeface="HGP創英角ｺﾞｼｯｸUB" panose="020B0900000000000000" pitchFamily="50" charset="-128"/>
              </a:rPr>
              <a:t>割</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kumimoji="1" lang="ja-JP" altLang="en-US" sz="2400" dirty="0" smtClean="0">
                <a:latin typeface="HGP創英角ｺﾞｼｯｸUB" panose="020B0900000000000000" pitchFamily="50" charset="-128"/>
                <a:ea typeface="HGP創英角ｺﾞｼｯｸUB" panose="020B0900000000000000" pitchFamily="50" charset="-128"/>
              </a:rPr>
              <a:t>「</a:t>
            </a:r>
            <a:r>
              <a:rPr kumimoji="1" lang="en-US" altLang="ja-JP" sz="2400" dirty="0" smtClean="0">
                <a:latin typeface="HGP創英角ｺﾞｼｯｸUB" panose="020B0900000000000000" pitchFamily="50" charset="-128"/>
                <a:ea typeface="HGP創英角ｺﾞｼｯｸUB" panose="020B0900000000000000" pitchFamily="50" charset="-128"/>
              </a:rPr>
              <a:t>5</a:t>
            </a:r>
            <a:r>
              <a:rPr kumimoji="1" lang="ja-JP" altLang="en-US" sz="2400" dirty="0" smtClean="0">
                <a:latin typeface="HGP創英角ｺﾞｼｯｸUB" panose="020B0900000000000000" pitchFamily="50" charset="-128"/>
                <a:ea typeface="HGP創英角ｺﾞｼｯｸUB" panose="020B0900000000000000" pitchFamily="50" charset="-128"/>
              </a:rPr>
              <a:t>人に一人が過労死予備軍」</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●ソニー</a:t>
            </a:r>
            <a:endPar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社員の半分が裁量労働制</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最長で月</a:t>
            </a:r>
            <a:r>
              <a:rPr lang="en-US" altLang="ja-JP" sz="2400" dirty="0" smtClean="0">
                <a:latin typeface="HGP創英角ｺﾞｼｯｸUB" panose="020B0900000000000000" pitchFamily="50" charset="-128"/>
                <a:ea typeface="HGP創英角ｺﾞｼｯｸUB" panose="020B0900000000000000" pitchFamily="50" charset="-128"/>
              </a:rPr>
              <a:t>94</a:t>
            </a:r>
            <a:r>
              <a:rPr lang="ja-JP" altLang="en-US" sz="2400" dirty="0" smtClean="0">
                <a:latin typeface="HGP創英角ｺﾞｼｯｸUB" panose="020B0900000000000000" pitchFamily="50" charset="-128"/>
                <a:ea typeface="HGP創英角ｺﾞｼｯｸUB" panose="020B0900000000000000" pitchFamily="50" charset="-128"/>
              </a:rPr>
              <a:t>時間も超過勤務し、深夜手当も支払われていないとして労基署が指導に</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solidFill>
                  <a:schemeClr val="accent1">
                    <a:lumMod val="75000"/>
                  </a:schemeClr>
                </a:solidFill>
                <a:latin typeface="HGPｺﾞｼｯｸE" panose="020B0900000000000000" pitchFamily="50" charset="-128"/>
                <a:ea typeface="HGPｺﾞｼｯｸE" panose="020B0900000000000000" pitchFamily="50" charset="-128"/>
              </a:rPr>
              <a:t>●損保ジャパン日本興亜</a:t>
            </a:r>
            <a:endPar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裁量労働制を、一般営業職にも適用。社員の</a:t>
            </a:r>
            <a:r>
              <a:rPr lang="en-US" altLang="ja-JP" sz="2400" dirty="0" smtClean="0">
                <a:latin typeface="HGP創英角ｺﾞｼｯｸUB" panose="020B0900000000000000" pitchFamily="50" charset="-128"/>
                <a:ea typeface="HGP創英角ｺﾞｼｯｸUB" panose="020B0900000000000000" pitchFamily="50" charset="-128"/>
              </a:rPr>
              <a:t>3</a:t>
            </a:r>
            <a:r>
              <a:rPr lang="ja-JP" altLang="en-US" sz="2400" dirty="0" smtClean="0">
                <a:latin typeface="HGP創英角ｺﾞｼｯｸUB" panose="020B0900000000000000" pitchFamily="50" charset="-128"/>
                <a:ea typeface="HGP創英角ｺﾞｼｯｸUB" panose="020B0900000000000000" pitchFamily="50" charset="-128"/>
              </a:rPr>
              <a:t>人に</a:t>
            </a:r>
            <a:r>
              <a:rPr lang="en-US" altLang="ja-JP" sz="2400" dirty="0" smtClean="0">
                <a:latin typeface="HGP創英角ｺﾞｼｯｸUB" panose="020B0900000000000000" pitchFamily="50" charset="-128"/>
                <a:ea typeface="HGP創英角ｺﾞｼｯｸUB" panose="020B0900000000000000" pitchFamily="50" charset="-128"/>
              </a:rPr>
              <a:t>1</a:t>
            </a:r>
            <a:r>
              <a:rPr lang="ja-JP" altLang="en-US" sz="2400" dirty="0" smtClean="0">
                <a:latin typeface="HGP創英角ｺﾞｼｯｸUB" panose="020B0900000000000000" pitchFamily="50" charset="-128"/>
                <a:ea typeface="HGP創英角ｺﾞｼｯｸUB" panose="020B0900000000000000" pitchFamily="50" charset="-128"/>
              </a:rPr>
              <a:t>人が対象に。実残業時間は、みなし労働時間の</a:t>
            </a:r>
            <a:r>
              <a:rPr lang="en-US" altLang="ja-JP" sz="2400" dirty="0" smtClean="0">
                <a:latin typeface="HGP創英角ｺﾞｼｯｸUB" panose="020B0900000000000000" pitchFamily="50" charset="-128"/>
                <a:ea typeface="HGP創英角ｺﾞｼｯｸUB" panose="020B0900000000000000" pitchFamily="50" charset="-128"/>
              </a:rPr>
              <a:t>2</a:t>
            </a:r>
            <a:r>
              <a:rPr lang="ja-JP" altLang="en-US" sz="2400" dirty="0" smtClean="0">
                <a:latin typeface="HGP創英角ｺﾞｼｯｸUB" panose="020B0900000000000000" pitchFamily="50" charset="-128"/>
                <a:ea typeface="HGP創英角ｺﾞｼｯｸUB" panose="020B0900000000000000" pitchFamily="50" charset="-128"/>
              </a:rPr>
              <a:t>倍にも</a:t>
            </a:r>
            <a:r>
              <a:rPr lang="ja-JP" altLang="en-US" dirty="0"/>
              <a:t>　　</a:t>
            </a:r>
            <a:r>
              <a:rPr lang="ja-JP" altLang="en-US" dirty="0" smtClean="0"/>
              <a:t>　　</a:t>
            </a:r>
            <a:endParaRPr lang="en-US" altLang="ja-JP" dirty="0" smtClean="0"/>
          </a:p>
          <a:p>
            <a:endParaRPr kumimoji="1" lang="ja-JP" altLang="en-US" dirty="0"/>
          </a:p>
        </p:txBody>
      </p:sp>
      <p:sp>
        <p:nvSpPr>
          <p:cNvPr id="3" name="テキスト ボックス 2"/>
          <p:cNvSpPr txBox="1"/>
          <p:nvPr/>
        </p:nvSpPr>
        <p:spPr>
          <a:xfrm>
            <a:off x="5846948" y="5229199"/>
            <a:ext cx="2694722" cy="1354217"/>
          </a:xfrm>
          <a:prstGeom prst="rect">
            <a:avLst/>
          </a:prstGeom>
          <a:noFill/>
        </p:spPr>
        <p:txBody>
          <a:bodyPr wrap="square" rtlCol="0">
            <a:spAutoFit/>
          </a:bodyPr>
          <a:lstStyle/>
          <a:p>
            <a:r>
              <a:rPr lang="ja-JP" altLang="en-US" dirty="0">
                <a:latin typeface="HGPｺﾞｼｯｸE" panose="020B0900000000000000" pitchFamily="50" charset="-128"/>
                <a:ea typeface="HGPｺﾞｼｯｸE" panose="020B0900000000000000" pitchFamily="50" charset="-128"/>
              </a:rPr>
              <a:t>共産党小池晃議員の、参院予算委員会での</a:t>
            </a:r>
            <a:r>
              <a:rPr lang="ja-JP" altLang="en-US" dirty="0" smtClean="0">
                <a:latin typeface="HGPｺﾞｼｯｸE" panose="020B0900000000000000" pitchFamily="50" charset="-128"/>
                <a:ea typeface="HGPｺﾞｼｯｸE" panose="020B0900000000000000" pitchFamily="50" charset="-128"/>
              </a:rPr>
              <a:t>質問</a:t>
            </a:r>
            <a:endParaRPr lang="en-US" altLang="ja-JP" dirty="0" smtClean="0">
              <a:latin typeface="HGPｺﾞｼｯｸE" panose="020B0900000000000000" pitchFamily="50" charset="-128"/>
              <a:ea typeface="HGPｺﾞｼｯｸE"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en-US" altLang="ja-JP" sz="1400" dirty="0">
                <a:latin typeface="HGPｺﾞｼｯｸE" panose="020B0900000000000000" pitchFamily="50" charset="-128"/>
                <a:ea typeface="HGPｺﾞｼｯｸE" panose="020B0900000000000000" pitchFamily="50" charset="-128"/>
              </a:rPr>
              <a:t>2016</a:t>
            </a:r>
            <a:r>
              <a:rPr lang="ja-JP" altLang="en-US" sz="1400" dirty="0">
                <a:latin typeface="HGPｺﾞｼｯｸE" panose="020B0900000000000000" pitchFamily="50" charset="-128"/>
                <a:ea typeface="HGPｺﾞｼｯｸE" panose="020B0900000000000000" pitchFamily="50" charset="-128"/>
              </a:rPr>
              <a:t>年</a:t>
            </a:r>
            <a:r>
              <a:rPr lang="en-US" altLang="ja-JP" sz="1400" dirty="0">
                <a:latin typeface="HGPｺﾞｼｯｸE" panose="020B0900000000000000" pitchFamily="50" charset="-128"/>
                <a:ea typeface="HGPｺﾞｼｯｸE" panose="020B0900000000000000" pitchFamily="50" charset="-128"/>
              </a:rPr>
              <a:t>10</a:t>
            </a:r>
            <a:r>
              <a:rPr lang="ja-JP" altLang="en-US" sz="1400" dirty="0">
                <a:latin typeface="HGPｺﾞｼｯｸE" panose="020B0900000000000000" pitchFamily="50" charset="-128"/>
                <a:ea typeface="HGPｺﾞｼｯｸE" panose="020B0900000000000000" pitchFamily="50" charset="-128"/>
              </a:rPr>
              <a:t>月</a:t>
            </a:r>
            <a:r>
              <a:rPr lang="en-US" altLang="ja-JP" sz="1400" dirty="0">
                <a:latin typeface="HGPｺﾞｼｯｸE" panose="020B0900000000000000" pitchFamily="50" charset="-128"/>
                <a:ea typeface="HGPｺﾞｼｯｸE" panose="020B0900000000000000" pitchFamily="50" charset="-128"/>
              </a:rPr>
              <a:t>6</a:t>
            </a:r>
            <a:r>
              <a:rPr lang="ja-JP" altLang="en-US" sz="1400" dirty="0">
                <a:latin typeface="HGPｺﾞｼｯｸE" panose="020B0900000000000000" pitchFamily="50" charset="-128"/>
                <a:ea typeface="HGPｺﾞｼｯｸE" panose="020B0900000000000000" pitchFamily="50" charset="-128"/>
              </a:rPr>
              <a:t>日）</a:t>
            </a:r>
            <a:endParaRPr lang="en-US" altLang="ja-JP" sz="1400" dirty="0">
              <a:latin typeface="HGPｺﾞｼｯｸE" panose="020B0900000000000000" pitchFamily="50" charset="-128"/>
              <a:ea typeface="HGPｺﾞｼｯｸE" panose="020B0900000000000000" pitchFamily="50" charset="-128"/>
            </a:endParaRPr>
          </a:p>
          <a:p>
            <a:r>
              <a:rPr lang="ja-JP" altLang="en-US" sz="1400" dirty="0" smtClean="0">
                <a:latin typeface="HGPｺﾞｼｯｸE" panose="020B0900000000000000" pitchFamily="50" charset="-128"/>
                <a:ea typeface="HGPｺﾞｼｯｸE" panose="020B0900000000000000" pitchFamily="50" charset="-128"/>
              </a:rPr>
              <a:t>　　　　（</a:t>
            </a:r>
            <a:r>
              <a:rPr lang="en-US" altLang="ja-JP" sz="1400" dirty="0" smtClean="0">
                <a:latin typeface="HGPｺﾞｼｯｸE" panose="020B0900000000000000" pitchFamily="50" charset="-128"/>
                <a:ea typeface="HGPｺﾞｼｯｸE" panose="020B0900000000000000" pitchFamily="50" charset="-128"/>
              </a:rPr>
              <a:t>2017</a:t>
            </a:r>
            <a:r>
              <a:rPr lang="ja-JP" altLang="en-US" sz="1400" dirty="0" smtClean="0">
                <a:latin typeface="HGPｺﾞｼｯｸE" panose="020B0900000000000000" pitchFamily="50" charset="-128"/>
                <a:ea typeface="HGPｺﾞｼｯｸE" panose="020B0900000000000000" pitchFamily="50" charset="-128"/>
              </a:rPr>
              <a:t>年</a:t>
            </a:r>
            <a:r>
              <a:rPr lang="en-US" altLang="ja-JP" sz="1400" dirty="0" smtClean="0">
                <a:latin typeface="HGPｺﾞｼｯｸE" panose="020B0900000000000000" pitchFamily="50" charset="-128"/>
                <a:ea typeface="HGPｺﾞｼｯｸE" panose="020B0900000000000000" pitchFamily="50" charset="-128"/>
              </a:rPr>
              <a:t>3</a:t>
            </a:r>
            <a:r>
              <a:rPr lang="ja-JP" altLang="en-US" sz="1400" dirty="0" smtClean="0">
                <a:latin typeface="HGPｺﾞｼｯｸE" panose="020B0900000000000000" pitchFamily="50" charset="-128"/>
                <a:ea typeface="HGPｺﾞｼｯｸE" panose="020B0900000000000000" pitchFamily="50" charset="-128"/>
              </a:rPr>
              <a:t>月</a:t>
            </a:r>
            <a:r>
              <a:rPr lang="en-US" altLang="ja-JP" sz="1400" dirty="0" smtClean="0">
                <a:latin typeface="HGPｺﾞｼｯｸE" panose="020B0900000000000000" pitchFamily="50" charset="-128"/>
                <a:ea typeface="HGPｺﾞｼｯｸE" panose="020B0900000000000000" pitchFamily="50" charset="-128"/>
              </a:rPr>
              <a:t>22</a:t>
            </a:r>
            <a:r>
              <a:rPr lang="ja-JP" altLang="en-US" sz="1400" dirty="0" smtClean="0">
                <a:latin typeface="HGPｺﾞｼｯｸE" panose="020B0900000000000000" pitchFamily="50" charset="-128"/>
                <a:ea typeface="HGPｺﾞｼｯｸE" panose="020B0900000000000000" pitchFamily="50" charset="-128"/>
              </a:rPr>
              <a:t>日）</a:t>
            </a:r>
            <a:endParaRPr lang="en-US" altLang="ja-JP" sz="1400" dirty="0" smtClean="0">
              <a:latin typeface="HGPｺﾞｼｯｸE" panose="020B0900000000000000" pitchFamily="50" charset="-128"/>
              <a:ea typeface="HGPｺﾞｼｯｸE" panose="020B0900000000000000" pitchFamily="50" charset="-128"/>
            </a:endParaRPr>
          </a:p>
          <a:p>
            <a:endParaRPr kumimoji="1" lang="ja-JP" altLang="en-US" dirty="0"/>
          </a:p>
        </p:txBody>
      </p:sp>
    </p:spTree>
    <p:extLst>
      <p:ext uri="{BB962C8B-B14F-4D97-AF65-F5344CB8AC3E}">
        <p14:creationId xmlns:p14="http://schemas.microsoft.com/office/powerpoint/2010/main" val="2907512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0"/>
          <p:cNvSpPr txBox="1"/>
          <p:nvPr/>
        </p:nvSpPr>
        <p:spPr>
          <a:xfrm>
            <a:off x="179513" y="1700808"/>
            <a:ext cx="4741206" cy="49156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680"/>
              </a:lnSpc>
              <a:spcAft>
                <a:spcPts val="0"/>
              </a:spcAft>
            </a:pPr>
            <a:endParaRPr lang="en-US" altLang="ja-JP" sz="2400" kern="100" dirty="0" smtClean="0">
              <a:effectLst/>
              <a:ea typeface="ＭＳ ゴシック"/>
              <a:cs typeface="Times New Roman"/>
            </a:endParaRPr>
          </a:p>
          <a:p>
            <a:pPr algn="just">
              <a:lnSpc>
                <a:spcPts val="1680"/>
              </a:lnSpc>
              <a:spcAft>
                <a:spcPts val="0"/>
              </a:spcAft>
            </a:pPr>
            <a:r>
              <a:rPr lang="ja-JP" altLang="en-US" sz="2000" kern="100" dirty="0" smtClean="0">
                <a:solidFill>
                  <a:srgbClr val="00B050"/>
                </a:solidFill>
                <a:effectLst/>
                <a:ea typeface="ＭＳ ゴシック"/>
                <a:cs typeface="Times New Roman"/>
              </a:rPr>
              <a:t>労働基準法第</a:t>
            </a:r>
            <a:r>
              <a:rPr lang="en-US" sz="2000" kern="100" dirty="0" smtClean="0">
                <a:solidFill>
                  <a:srgbClr val="00B050"/>
                </a:solidFill>
                <a:effectLst/>
                <a:ea typeface="ＭＳ ゴシック"/>
                <a:cs typeface="Times New Roman"/>
              </a:rPr>
              <a:t>32</a:t>
            </a:r>
            <a:r>
              <a:rPr lang="ja-JP" sz="2000" kern="100" dirty="0" smtClean="0">
                <a:solidFill>
                  <a:srgbClr val="00B050"/>
                </a:solidFill>
                <a:effectLst/>
                <a:ea typeface="ＭＳ ゴシック"/>
                <a:cs typeface="Times New Roman"/>
              </a:rPr>
              <a:t>条</a:t>
            </a:r>
            <a:endParaRPr lang="en-US" altLang="ja-JP" sz="2000" kern="100" dirty="0" smtClean="0">
              <a:solidFill>
                <a:srgbClr val="00B050"/>
              </a:solidFill>
              <a:effectLst/>
              <a:ea typeface="ＭＳ ゴシック"/>
              <a:cs typeface="Times New Roman"/>
            </a:endParaRPr>
          </a:p>
          <a:p>
            <a:r>
              <a:rPr lang="ja-JP" altLang="ja-JP" sz="2400" b="1" dirty="0" smtClean="0">
                <a:latin typeface="HGPｺﾞｼｯｸE" panose="020B0900000000000000" pitchFamily="50" charset="-128"/>
                <a:ea typeface="HGPｺﾞｼｯｸE" panose="020B0900000000000000" pitchFamily="50" charset="-128"/>
              </a:rPr>
              <a:t>使用者</a:t>
            </a:r>
            <a:r>
              <a:rPr lang="ja-JP" altLang="ja-JP" sz="2400" b="1" dirty="0">
                <a:latin typeface="HGPｺﾞｼｯｸE" panose="020B0900000000000000" pitchFamily="50" charset="-128"/>
                <a:ea typeface="HGPｺﾞｼｯｸE" panose="020B0900000000000000" pitchFamily="50" charset="-128"/>
              </a:rPr>
              <a:t>は、「休憩時間を除き１週間について</a:t>
            </a:r>
            <a:r>
              <a:rPr lang="en-US" altLang="ja-JP" sz="2400" b="1" dirty="0">
                <a:latin typeface="HGPｺﾞｼｯｸE" panose="020B0900000000000000" pitchFamily="50" charset="-128"/>
                <a:ea typeface="HGPｺﾞｼｯｸE" panose="020B0900000000000000" pitchFamily="50" charset="-128"/>
              </a:rPr>
              <a:t>40</a:t>
            </a:r>
            <a:r>
              <a:rPr lang="ja-JP" altLang="ja-JP" sz="2400" b="1" dirty="0">
                <a:latin typeface="HGPｺﾞｼｯｸE" panose="020B0900000000000000" pitchFamily="50" charset="-128"/>
                <a:ea typeface="HGPｺﾞｼｯｸE" panose="020B0900000000000000" pitchFamily="50" charset="-128"/>
              </a:rPr>
              <a:t>時間を超えて、労働させてはならない」</a:t>
            </a:r>
            <a:endParaRPr lang="ja-JP" altLang="ja-JP" sz="2400" dirty="0">
              <a:latin typeface="HGPｺﾞｼｯｸE" panose="020B0900000000000000" pitchFamily="50" charset="-128"/>
              <a:ea typeface="HGPｺﾞｼｯｸE" panose="020B0900000000000000" pitchFamily="50" charset="-128"/>
            </a:endParaRPr>
          </a:p>
          <a:p>
            <a:r>
              <a:rPr lang="ja-JP" altLang="ja-JP" sz="2400" b="1" dirty="0">
                <a:latin typeface="HGPｺﾞｼｯｸE" panose="020B0900000000000000" pitchFamily="50" charset="-128"/>
                <a:ea typeface="HGPｺﾞｼｯｸE" panose="020B0900000000000000" pitchFamily="50" charset="-128"/>
              </a:rPr>
              <a:t>「１週間の各日については、労働者に、休憩時間を</a:t>
            </a:r>
            <a:r>
              <a:rPr lang="ja-JP" altLang="ja-JP" sz="2400" b="1" dirty="0" smtClean="0">
                <a:latin typeface="HGPｺﾞｼｯｸE" panose="020B0900000000000000" pitchFamily="50" charset="-128"/>
                <a:ea typeface="HGPｺﾞｼｯｸE" panose="020B0900000000000000" pitchFamily="50" charset="-128"/>
              </a:rPr>
              <a:t>除き</a:t>
            </a:r>
            <a:endParaRPr lang="en-US" altLang="ja-JP" sz="2400" b="1" dirty="0" smtClean="0">
              <a:latin typeface="HGPｺﾞｼｯｸE" panose="020B0900000000000000" pitchFamily="50" charset="-128"/>
              <a:ea typeface="HGPｺﾞｼｯｸE" panose="020B0900000000000000" pitchFamily="50" charset="-128"/>
            </a:endParaRPr>
          </a:p>
          <a:p>
            <a:r>
              <a:rPr lang="ja-JP" altLang="ja-JP" sz="2400" b="1" dirty="0" smtClean="0">
                <a:latin typeface="HGPｺﾞｼｯｸE" panose="020B0900000000000000" pitchFamily="50" charset="-128"/>
                <a:ea typeface="HGPｺﾞｼｯｸE" panose="020B0900000000000000" pitchFamily="50" charset="-128"/>
              </a:rPr>
              <a:t>１日</a:t>
            </a:r>
            <a:r>
              <a:rPr lang="ja-JP" altLang="ja-JP" sz="2400" b="1" dirty="0">
                <a:latin typeface="HGPｺﾞｼｯｸE" panose="020B0900000000000000" pitchFamily="50" charset="-128"/>
                <a:ea typeface="HGPｺﾞｼｯｸE" panose="020B0900000000000000" pitchFamily="50" charset="-128"/>
              </a:rPr>
              <a:t>について８時間を超えて、労働させては</a:t>
            </a:r>
            <a:r>
              <a:rPr lang="ja-JP" altLang="ja-JP" sz="2400" b="1" dirty="0" smtClean="0">
                <a:latin typeface="HGPｺﾞｼｯｸE" panose="020B0900000000000000" pitchFamily="50" charset="-128"/>
                <a:ea typeface="HGPｺﾞｼｯｸE" panose="020B0900000000000000" pitchFamily="50" charset="-128"/>
              </a:rPr>
              <a:t>ならな</a:t>
            </a:r>
            <a:r>
              <a:rPr lang="ja-JP" altLang="en-US" sz="2400" b="1" dirty="0" smtClean="0">
                <a:latin typeface="HGPｺﾞｼｯｸE" panose="020B0900000000000000" pitchFamily="50" charset="-128"/>
                <a:ea typeface="HGPｺﾞｼｯｸE" panose="020B0900000000000000" pitchFamily="50" charset="-128"/>
              </a:rPr>
              <a:t>い」</a:t>
            </a:r>
            <a:endParaRPr lang="en-US" altLang="ja-JP" sz="2400" b="1" dirty="0" smtClean="0">
              <a:latin typeface="HGPｺﾞｼｯｸE" panose="020B0900000000000000" pitchFamily="50" charset="-128"/>
              <a:ea typeface="HGPｺﾞｼｯｸE" panose="020B0900000000000000" pitchFamily="50" charset="-128"/>
            </a:endParaRPr>
          </a:p>
          <a:p>
            <a:r>
              <a:rPr lang="ja-JP" altLang="en-US" sz="2000" dirty="0" smtClean="0">
                <a:solidFill>
                  <a:srgbClr val="00B050"/>
                </a:solidFill>
                <a:latin typeface="HGPｺﾞｼｯｸE" panose="020B0900000000000000" pitchFamily="50" charset="-128"/>
                <a:ea typeface="HGPｺﾞｼｯｸE" panose="020B0900000000000000" pitchFamily="50" charset="-128"/>
              </a:rPr>
              <a:t>同第</a:t>
            </a:r>
            <a:r>
              <a:rPr lang="en-US" altLang="ja-JP" sz="2000" dirty="0" smtClean="0">
                <a:solidFill>
                  <a:srgbClr val="00B050"/>
                </a:solidFill>
                <a:latin typeface="HGPｺﾞｼｯｸE" panose="020B0900000000000000" pitchFamily="50" charset="-128"/>
                <a:ea typeface="HGPｺﾞｼｯｸE" panose="020B0900000000000000" pitchFamily="50" charset="-128"/>
              </a:rPr>
              <a:t>37</a:t>
            </a:r>
            <a:r>
              <a:rPr lang="ja-JP" altLang="en-US" sz="2000" dirty="0" smtClean="0">
                <a:solidFill>
                  <a:srgbClr val="00B050"/>
                </a:solidFill>
                <a:latin typeface="HGPｺﾞｼｯｸE" panose="020B0900000000000000" pitchFamily="50" charset="-128"/>
                <a:ea typeface="HGPｺﾞｼｯｸE" panose="020B0900000000000000" pitchFamily="50" charset="-128"/>
              </a:rPr>
              <a:t>条</a:t>
            </a:r>
            <a:endParaRPr lang="en-US" altLang="ja-JP" sz="2000" dirty="0" smtClean="0">
              <a:solidFill>
                <a:srgbClr val="00B050"/>
              </a:solidFill>
              <a:latin typeface="HGPｺﾞｼｯｸE" panose="020B0900000000000000" pitchFamily="50" charset="-128"/>
              <a:ea typeface="HGPｺﾞｼｯｸE" panose="020B0900000000000000" pitchFamily="50" charset="-128"/>
            </a:endParaRPr>
          </a:p>
          <a:p>
            <a:r>
              <a:rPr lang="ja-JP" altLang="en-US" sz="2400" dirty="0" smtClean="0">
                <a:latin typeface="HGPｺﾞｼｯｸE" panose="020B0900000000000000" pitchFamily="50" charset="-128"/>
                <a:ea typeface="HGPｺﾞｼｯｸE" panose="020B0900000000000000" pitchFamily="50" charset="-128"/>
              </a:rPr>
              <a:t>使用者</a:t>
            </a:r>
            <a:r>
              <a:rPr lang="ja-JP" altLang="en-US" sz="2400" dirty="0">
                <a:latin typeface="HGPｺﾞｼｯｸE" panose="020B0900000000000000" pitchFamily="50" charset="-128"/>
                <a:ea typeface="HGPｺﾞｼｯｸE" panose="020B0900000000000000" pitchFamily="50" charset="-128"/>
              </a:rPr>
              <a:t>が</a:t>
            </a:r>
            <a:r>
              <a:rPr lang="ja-JP" altLang="en-US" sz="2400" dirty="0" smtClean="0">
                <a:latin typeface="HGPｺﾞｼｯｸE" panose="020B0900000000000000" pitchFamily="50" charset="-128"/>
                <a:ea typeface="HGPｺﾞｼｯｸE" panose="020B0900000000000000" pitchFamily="50" charset="-128"/>
              </a:rPr>
              <a:t>、・・労働</a:t>
            </a:r>
            <a:r>
              <a:rPr lang="ja-JP" altLang="en-US" sz="2400" dirty="0">
                <a:latin typeface="HGPｺﾞｼｯｸE" panose="020B0900000000000000" pitchFamily="50" charset="-128"/>
                <a:ea typeface="HGPｺﾞｼｯｸE" panose="020B0900000000000000" pitchFamily="50" charset="-128"/>
              </a:rPr>
              <a:t>時間を延長し、又は休日に労働させた場合においては</a:t>
            </a:r>
            <a:r>
              <a:rPr lang="ja-JP" altLang="en-US" sz="2400" dirty="0" smtClean="0">
                <a:latin typeface="HGPｺﾞｼｯｸE" panose="020B0900000000000000" pitchFamily="50" charset="-128"/>
                <a:ea typeface="HGPｺﾞｼｯｸE" panose="020B0900000000000000" pitchFamily="50" charset="-128"/>
              </a:rPr>
              <a:t>、・・割増</a:t>
            </a:r>
            <a:r>
              <a:rPr lang="ja-JP" altLang="en-US" sz="2400" dirty="0">
                <a:latin typeface="HGPｺﾞｼｯｸE" panose="020B0900000000000000" pitchFamily="50" charset="-128"/>
                <a:ea typeface="HGPｺﾞｼｯｸE" panose="020B0900000000000000" pitchFamily="50" charset="-128"/>
              </a:rPr>
              <a:t>賃金を支払わなければならない。</a:t>
            </a:r>
            <a:endParaRPr lang="ja-JP" altLang="ja-JP" sz="2400" dirty="0">
              <a:latin typeface="HGPｺﾞｼｯｸE" panose="020B0900000000000000" pitchFamily="50" charset="-128"/>
              <a:ea typeface="HGPｺﾞｼｯｸE" panose="020B0900000000000000" pitchFamily="50" charset="-128"/>
            </a:endParaRPr>
          </a:p>
          <a:p>
            <a:pPr algn="just">
              <a:lnSpc>
                <a:spcPts val="1680"/>
              </a:lnSpc>
              <a:spcAft>
                <a:spcPts val="0"/>
              </a:spcAft>
            </a:pPr>
            <a:r>
              <a:rPr lang="ja-JP" sz="2400" kern="100" dirty="0">
                <a:effectLst/>
                <a:ea typeface="ＭＳ ゴシック"/>
                <a:cs typeface="Times New Roman"/>
              </a:rPr>
              <a:t>　</a:t>
            </a:r>
            <a:endParaRPr lang="ja-JP" sz="2400" kern="100" dirty="0">
              <a:effectLst/>
              <a:ea typeface="ＭＳ 明朝"/>
              <a:cs typeface="Times New Roman"/>
            </a:endParaRPr>
          </a:p>
        </p:txBody>
      </p:sp>
      <p:sp>
        <p:nvSpPr>
          <p:cNvPr id="3" name="正方形/長方形 2"/>
          <p:cNvSpPr/>
          <p:nvPr/>
        </p:nvSpPr>
        <p:spPr>
          <a:xfrm>
            <a:off x="166531" y="1277938"/>
            <a:ext cx="5976664" cy="400110"/>
          </a:xfrm>
          <a:prstGeom prst="rect">
            <a:avLst/>
          </a:prstGeom>
        </p:spPr>
        <p:txBody>
          <a:bodyPr wrap="square">
            <a:spAutoFit/>
          </a:bodyPr>
          <a:lstStyle/>
          <a:p>
            <a:r>
              <a:rPr lang="ja-JP" altLang="en-US" sz="2000" b="1" dirty="0" smtClean="0">
                <a:latin typeface="HGPｺﾞｼｯｸE" panose="020B0900000000000000" pitchFamily="50" charset="-128"/>
                <a:ea typeface="HGPｺﾞｼｯｸE" panose="020B0900000000000000" pitchFamily="50" charset="-128"/>
              </a:rPr>
              <a:t>そもそも</a:t>
            </a:r>
            <a:r>
              <a:rPr lang="ja-JP" altLang="ja-JP" sz="2000" b="1" dirty="0" smtClean="0">
                <a:latin typeface="HGPｺﾞｼｯｸE" panose="020B0900000000000000" pitchFamily="50" charset="-128"/>
                <a:ea typeface="HGPｺﾞｼｯｸE" panose="020B0900000000000000" pitchFamily="50" charset="-128"/>
              </a:rPr>
              <a:t>労働</a:t>
            </a:r>
            <a:r>
              <a:rPr lang="ja-JP" altLang="ja-JP" sz="2000" b="1" dirty="0">
                <a:latin typeface="HGPｺﾞｼｯｸE" panose="020B0900000000000000" pitchFamily="50" charset="-128"/>
                <a:ea typeface="HGPｺﾞｼｯｸE" panose="020B0900000000000000" pitchFamily="50" charset="-128"/>
              </a:rPr>
              <a:t>時間について、法律の規定は・・・</a:t>
            </a:r>
            <a:endParaRPr lang="ja-JP" altLang="en-US" sz="2000" dirty="0">
              <a:latin typeface="HGPｺﾞｼｯｸE" panose="020B0900000000000000" pitchFamily="50" charset="-128"/>
              <a:ea typeface="HGPｺﾞｼｯｸE" panose="020B0900000000000000" pitchFamily="50" charset="-128"/>
            </a:endParaRPr>
          </a:p>
        </p:txBody>
      </p:sp>
      <p:sp>
        <p:nvSpPr>
          <p:cNvPr id="4" name="右矢印 3"/>
          <p:cNvSpPr/>
          <p:nvPr/>
        </p:nvSpPr>
        <p:spPr>
          <a:xfrm>
            <a:off x="4924370" y="3429000"/>
            <a:ext cx="393065" cy="671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テキスト ボックス 9"/>
          <p:cNvSpPr txBox="1"/>
          <p:nvPr/>
        </p:nvSpPr>
        <p:spPr>
          <a:xfrm>
            <a:off x="5364088" y="3140968"/>
            <a:ext cx="3402330" cy="3312368"/>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ja-JP" sz="1600" dirty="0" smtClean="0">
                <a:latin typeface="HGPｺﾞｼｯｸE" panose="020B0900000000000000" pitchFamily="50" charset="-128"/>
                <a:ea typeface="HGPｺﾞｼｯｸE" panose="020B0900000000000000" pitchFamily="50" charset="-128"/>
              </a:rPr>
              <a:t>でも</a:t>
            </a:r>
            <a:r>
              <a:rPr lang="ja-JP" altLang="ja-JP" sz="1600" dirty="0">
                <a:latin typeface="HGPｺﾞｼｯｸE" panose="020B0900000000000000" pitchFamily="50" charset="-128"/>
                <a:ea typeface="HGPｺﾞｼｯｸE" panose="020B0900000000000000" pitchFamily="50" charset="-128"/>
              </a:rPr>
              <a:t>実際は、</a:t>
            </a:r>
            <a:r>
              <a:rPr lang="ja-JP" altLang="ja-JP" sz="2000" b="1" dirty="0">
                <a:solidFill>
                  <a:srgbClr val="00B050"/>
                </a:solidFill>
                <a:latin typeface="ＭＳ ゴシック" panose="020B0609070205080204" pitchFamily="49" charset="-128"/>
                <a:ea typeface="ＭＳ ゴシック" panose="020B0609070205080204" pitchFamily="49" charset="-128"/>
              </a:rPr>
              <a:t>同</a:t>
            </a:r>
            <a:r>
              <a:rPr lang="en-US" altLang="ja-JP" sz="2000" b="1" dirty="0">
                <a:solidFill>
                  <a:srgbClr val="00B050"/>
                </a:solidFill>
                <a:latin typeface="ＭＳ ゴシック" panose="020B0609070205080204" pitchFamily="49" charset="-128"/>
                <a:ea typeface="ＭＳ ゴシック" panose="020B0609070205080204" pitchFamily="49" charset="-128"/>
              </a:rPr>
              <a:t>36</a:t>
            </a:r>
            <a:r>
              <a:rPr lang="ja-JP" altLang="ja-JP" sz="2000" b="1" dirty="0">
                <a:solidFill>
                  <a:srgbClr val="00B050"/>
                </a:solidFill>
                <a:latin typeface="ＭＳ ゴシック" panose="020B0609070205080204" pitchFamily="49" charset="-128"/>
                <a:ea typeface="ＭＳ ゴシック" panose="020B0609070205080204" pitchFamily="49" charset="-128"/>
              </a:rPr>
              <a:t>条</a:t>
            </a:r>
            <a:r>
              <a:rPr lang="ja-JP" altLang="ja-JP" sz="2400" b="1" dirty="0">
                <a:latin typeface="ＭＳ ゴシック" panose="020B0609070205080204" pitchFamily="49" charset="-128"/>
                <a:ea typeface="ＭＳ ゴシック" panose="020B0609070205080204" pitchFamily="49" charset="-128"/>
              </a:rPr>
              <a:t>により、</a:t>
            </a:r>
            <a:r>
              <a:rPr lang="ja-JP" altLang="ja-JP" sz="2400" b="1" dirty="0">
                <a:solidFill>
                  <a:srgbClr val="FF0000"/>
                </a:solidFill>
                <a:latin typeface="ＭＳ ゴシック" panose="020B0609070205080204" pitchFamily="49" charset="-128"/>
                <a:ea typeface="ＭＳ ゴシック" panose="020B0609070205080204" pitchFamily="49" charset="-128"/>
              </a:rPr>
              <a:t>労使協定を締結すればこれ</a:t>
            </a:r>
            <a:r>
              <a:rPr lang="ja-JP" altLang="ja-JP" sz="2400" b="1" dirty="0" smtClean="0">
                <a:solidFill>
                  <a:srgbClr val="FF0000"/>
                </a:solidFill>
                <a:latin typeface="ＭＳ ゴシック" panose="020B0609070205080204" pitchFamily="49" charset="-128"/>
                <a:ea typeface="ＭＳ ゴシック" panose="020B0609070205080204" pitchFamily="49" charset="-128"/>
              </a:rPr>
              <a:t>を</a:t>
            </a:r>
            <a:r>
              <a:rPr lang="ja-JP" altLang="en-US" sz="2400" b="1" dirty="0">
                <a:solidFill>
                  <a:srgbClr val="FF0000"/>
                </a:solidFill>
                <a:latin typeface="ＭＳ ゴシック" panose="020B0609070205080204" pitchFamily="49" charset="-128"/>
                <a:ea typeface="ＭＳ ゴシック" panose="020B0609070205080204" pitchFamily="49" charset="-128"/>
              </a:rPr>
              <a:t>超え</a:t>
            </a:r>
            <a:r>
              <a:rPr lang="ja-JP" altLang="ja-JP" sz="2400" b="1" dirty="0" smtClean="0">
                <a:solidFill>
                  <a:srgbClr val="FF0000"/>
                </a:solidFill>
                <a:latin typeface="ＭＳ ゴシック" panose="020B0609070205080204" pitchFamily="49" charset="-128"/>
                <a:ea typeface="ＭＳ ゴシック" panose="020B0609070205080204" pitchFamily="49" charset="-128"/>
              </a:rPr>
              <a:t>て</a:t>
            </a:r>
            <a:r>
              <a:rPr lang="ja-JP" altLang="ja-JP" sz="2400" b="1" dirty="0">
                <a:solidFill>
                  <a:srgbClr val="FF0000"/>
                </a:solidFill>
                <a:latin typeface="ＭＳ ゴシック" panose="020B0609070205080204" pitchFamily="49" charset="-128"/>
                <a:ea typeface="ＭＳ ゴシック" panose="020B0609070205080204" pitchFamily="49" charset="-128"/>
              </a:rPr>
              <a:t>働かせることができます</a:t>
            </a:r>
            <a:r>
              <a:rPr lang="ja-JP" altLang="ja-JP" sz="2400" b="1" dirty="0">
                <a:latin typeface="ＭＳ ゴシック" panose="020B0609070205080204" pitchFamily="49" charset="-128"/>
                <a:ea typeface="ＭＳ ゴシック" panose="020B0609070205080204" pitchFamily="49" charset="-128"/>
              </a:rPr>
              <a:t>。</a:t>
            </a:r>
          </a:p>
          <a:p>
            <a:r>
              <a:rPr lang="ja-JP" altLang="ja-JP" sz="2400" b="1" dirty="0">
                <a:latin typeface="ＭＳ ゴシック" panose="020B0609070205080204" pitchFamily="49" charset="-128"/>
                <a:ea typeface="ＭＳ ゴシック" panose="020B0609070205080204" pitchFamily="49" charset="-128"/>
              </a:rPr>
              <a:t>１ヵ月・</a:t>
            </a:r>
            <a:r>
              <a:rPr lang="ja-JP" altLang="ja-JP" sz="2400" b="1" dirty="0" smtClean="0">
                <a:latin typeface="ＭＳ ゴシック" panose="020B0609070205080204" pitchFamily="49" charset="-128"/>
                <a:ea typeface="ＭＳ ゴシック" panose="020B0609070205080204" pitchFamily="49" charset="-128"/>
              </a:rPr>
              <a:t>・</a:t>
            </a:r>
            <a:r>
              <a:rPr lang="en-US" altLang="ja-JP" sz="2400" b="1" dirty="0" smtClean="0">
                <a:latin typeface="ＭＳ ゴシック" panose="020B0609070205080204" pitchFamily="49" charset="-128"/>
                <a:ea typeface="ＭＳ ゴシック" panose="020B0609070205080204" pitchFamily="49" charset="-128"/>
              </a:rPr>
              <a:t>45</a:t>
            </a:r>
            <a:r>
              <a:rPr lang="ja-JP" altLang="ja-JP" sz="2400" b="1" dirty="0" smtClean="0">
                <a:latin typeface="ＭＳ ゴシック" panose="020B0609070205080204" pitchFamily="49" charset="-128"/>
                <a:ea typeface="ＭＳ ゴシック" panose="020B0609070205080204" pitchFamily="49" charset="-128"/>
              </a:rPr>
              <a:t>時間</a:t>
            </a:r>
            <a:r>
              <a:rPr lang="ja-JP" altLang="en-US" sz="2400" b="1" dirty="0" smtClean="0">
                <a:latin typeface="ＭＳ ゴシック" panose="020B0609070205080204" pitchFamily="49" charset="-128"/>
                <a:ea typeface="ＭＳ ゴシック" panose="020B0609070205080204" pitchFamily="49" charset="-128"/>
              </a:rPr>
              <a:t>まで</a:t>
            </a:r>
            <a:endParaRPr lang="ja-JP" altLang="ja-JP" sz="2400" b="1" dirty="0">
              <a:latin typeface="ＭＳ ゴシック" panose="020B0609070205080204" pitchFamily="49" charset="-128"/>
              <a:ea typeface="ＭＳ ゴシック" panose="020B0609070205080204" pitchFamily="49" charset="-128"/>
            </a:endParaRPr>
          </a:p>
          <a:p>
            <a:r>
              <a:rPr lang="ja-JP" altLang="ja-JP" sz="2400" b="1" dirty="0">
                <a:latin typeface="ＭＳ ゴシック" panose="020B0609070205080204" pitchFamily="49" charset="-128"/>
                <a:ea typeface="ＭＳ ゴシック" panose="020B0609070205080204" pitchFamily="49" charset="-128"/>
              </a:rPr>
              <a:t>１年・・</a:t>
            </a:r>
            <a:r>
              <a:rPr lang="ja-JP" altLang="ja-JP" sz="2400" b="1" dirty="0" smtClean="0">
                <a:latin typeface="ＭＳ ゴシック" panose="020B0609070205080204" pitchFamily="49" charset="-128"/>
                <a:ea typeface="ＭＳ ゴシック" panose="020B0609070205080204" pitchFamily="49" charset="-128"/>
              </a:rPr>
              <a:t>・</a:t>
            </a:r>
            <a:r>
              <a:rPr lang="en-US" altLang="ja-JP" sz="2400" b="1" dirty="0" smtClean="0">
                <a:latin typeface="ＭＳ ゴシック" panose="020B0609070205080204" pitchFamily="49" charset="-128"/>
                <a:ea typeface="ＭＳ ゴシック" panose="020B0609070205080204" pitchFamily="49" charset="-128"/>
              </a:rPr>
              <a:t>360</a:t>
            </a:r>
            <a:r>
              <a:rPr lang="ja-JP" altLang="ja-JP" sz="2400" b="1" dirty="0" smtClean="0">
                <a:latin typeface="ＭＳ ゴシック" panose="020B0609070205080204" pitchFamily="49" charset="-128"/>
                <a:ea typeface="ＭＳ ゴシック" panose="020B0609070205080204" pitchFamily="49" charset="-128"/>
              </a:rPr>
              <a:t>時間</a:t>
            </a:r>
            <a:r>
              <a:rPr lang="ja-JP" altLang="en-US" sz="2400" b="1" dirty="0" smtClean="0">
                <a:latin typeface="ＭＳ ゴシック" panose="020B0609070205080204" pitchFamily="49" charset="-128"/>
                <a:ea typeface="ＭＳ ゴシック" panose="020B0609070205080204" pitchFamily="49" charset="-128"/>
              </a:rPr>
              <a:t>まで</a:t>
            </a:r>
            <a:endParaRPr lang="ja-JP" altLang="ja-JP" sz="2400" b="1" dirty="0">
              <a:latin typeface="ＭＳ ゴシック" panose="020B0609070205080204" pitchFamily="49" charset="-128"/>
              <a:ea typeface="ＭＳ ゴシック" panose="020B0609070205080204" pitchFamily="49" charset="-128"/>
            </a:endParaRPr>
          </a:p>
          <a:p>
            <a:r>
              <a:rPr lang="en-US" altLang="ja-JP" sz="1600" dirty="0"/>
              <a:t> </a:t>
            </a:r>
            <a:endParaRPr lang="ja-JP" altLang="ja-JP" sz="1600" dirty="0"/>
          </a:p>
          <a:p>
            <a:r>
              <a:rPr lang="ja-JP" altLang="ja-JP" sz="1600" dirty="0">
                <a:latin typeface="HGPｺﾞｼｯｸE" panose="020B0900000000000000" pitchFamily="50" charset="-128"/>
                <a:ea typeface="HGPｺﾞｼｯｸE" panose="020B0900000000000000" pitchFamily="50" charset="-128"/>
              </a:rPr>
              <a:t>しかも</a:t>
            </a:r>
            <a:r>
              <a:rPr lang="ja-JP" altLang="ja-JP" sz="1600" dirty="0" smtClean="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協定で</a:t>
            </a:r>
            <a:r>
              <a:rPr lang="ja-JP" altLang="ja-JP" sz="2400" b="1" dirty="0" smtClean="0">
                <a:solidFill>
                  <a:srgbClr val="FF0000"/>
                </a:solidFill>
                <a:latin typeface="HGPｺﾞｼｯｸE" panose="020B0900000000000000" pitchFamily="50" charset="-128"/>
                <a:ea typeface="HGPｺﾞｼｯｸE" panose="020B0900000000000000" pitchFamily="50" charset="-128"/>
              </a:rPr>
              <a:t>特別</a:t>
            </a:r>
            <a:r>
              <a:rPr lang="ja-JP" altLang="ja-JP" sz="2400" b="1" dirty="0">
                <a:solidFill>
                  <a:srgbClr val="FF0000"/>
                </a:solidFill>
                <a:latin typeface="HGPｺﾞｼｯｸE" panose="020B0900000000000000" pitchFamily="50" charset="-128"/>
                <a:ea typeface="HGPｺﾞｼｯｸE" panose="020B0900000000000000" pitchFamily="50" charset="-128"/>
              </a:rPr>
              <a:t>条項</a:t>
            </a:r>
            <a:r>
              <a:rPr lang="ja-JP" altLang="ja-JP" sz="1600" dirty="0">
                <a:latin typeface="HGPｺﾞｼｯｸE" panose="020B0900000000000000" pitchFamily="50" charset="-128"/>
                <a:ea typeface="HGPｺﾞｼｯｸE" panose="020B0900000000000000" pitchFamily="50" charset="-128"/>
              </a:rPr>
              <a:t>を</a:t>
            </a:r>
            <a:r>
              <a:rPr lang="ja-JP" altLang="ja-JP" sz="1600" dirty="0" smtClean="0">
                <a:latin typeface="HGPｺﾞｼｯｸE" panose="020B0900000000000000" pitchFamily="50" charset="-128"/>
                <a:ea typeface="HGPｺﾞｼｯｸE" panose="020B0900000000000000" pitchFamily="50" charset="-128"/>
              </a:rPr>
              <a:t>設ければ</a:t>
            </a:r>
            <a:r>
              <a:rPr lang="ja-JP" altLang="en-US" sz="1600" dirty="0" smtClean="0">
                <a:latin typeface="HGPｺﾞｼｯｸE" panose="020B0900000000000000" pitchFamily="50" charset="-128"/>
                <a:ea typeface="HGPｺﾞｼｯｸE" panose="020B0900000000000000" pitchFamily="50" charset="-128"/>
              </a:rPr>
              <a:t>、</a:t>
            </a:r>
            <a:r>
              <a:rPr lang="ja-JP" altLang="ja-JP" sz="1600" dirty="0" smtClean="0">
                <a:latin typeface="HGPｺﾞｼｯｸE" panose="020B0900000000000000" pitchFamily="50" charset="-128"/>
                <a:ea typeface="HGPｺﾞｼｯｸE" panose="020B0900000000000000" pitchFamily="50" charset="-128"/>
              </a:rPr>
              <a:t>際限</a:t>
            </a:r>
            <a:r>
              <a:rPr lang="ja-JP" altLang="ja-JP" sz="1600" dirty="0">
                <a:latin typeface="HGPｺﾞｼｯｸE" panose="020B0900000000000000" pitchFamily="50" charset="-128"/>
                <a:ea typeface="HGPｺﾞｼｯｸE" panose="020B0900000000000000" pitchFamily="50" charset="-128"/>
              </a:rPr>
              <a:t>ない延長も・・・</a:t>
            </a:r>
            <a:endParaRPr lang="en-US" altLang="ja-JP" sz="1600" kern="100" dirty="0" smtClean="0">
              <a:effectLst/>
              <a:latin typeface="HGPｺﾞｼｯｸE" panose="020B0900000000000000" pitchFamily="50" charset="-128"/>
              <a:ea typeface="HGPｺﾞｼｯｸE" panose="020B0900000000000000" pitchFamily="50" charset="-128"/>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404" y="530419"/>
            <a:ext cx="2059858" cy="211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82554" y="198790"/>
            <a:ext cx="6061653" cy="954107"/>
          </a:xfrm>
          <a:prstGeom prst="rect">
            <a:avLst/>
          </a:prstGeom>
          <a:noFill/>
        </p:spPr>
        <p:txBody>
          <a:bodyPr wrap="square" rtlCol="0">
            <a:spAutoFit/>
          </a:bodyPr>
          <a:lstStyle/>
          <a:p>
            <a:r>
              <a:rPr kumimoji="1" lang="ja-JP" altLang="en-US" sz="2800" b="1" dirty="0" smtClean="0">
                <a:solidFill>
                  <a:schemeClr val="bg2">
                    <a:lumMod val="50000"/>
                  </a:schemeClr>
                </a:solidFill>
                <a:latin typeface="HGP創英角ｺﾞｼｯｸUB" panose="020B0900000000000000" pitchFamily="50" charset="-128"/>
                <a:ea typeface="HGP創英角ｺﾞｼｯｸUB" panose="020B0900000000000000" pitchFamily="50" charset="-128"/>
              </a:rPr>
              <a:t>電通過労死事件で、残業時間の上限規制を求める世論が盛り上がったが・・</a:t>
            </a:r>
            <a:endParaRPr kumimoji="1" lang="ja-JP" altLang="en-US" sz="2800" b="1" dirty="0">
              <a:solidFill>
                <a:schemeClr val="bg2">
                  <a:lumMod val="50000"/>
                </a:schemeClr>
              </a:solidFill>
              <a:latin typeface="HGP創英角ｺﾞｼｯｸUB" panose="020B0900000000000000" pitchFamily="50" charset="-128"/>
              <a:ea typeface="HGP創英角ｺﾞｼｯｸUB" panose="020B0900000000000000" pitchFamily="50" charset="-128"/>
            </a:endParaRPr>
          </a:p>
        </p:txBody>
      </p:sp>
      <mc:AlternateContent xmlns:mc="http://schemas.openxmlformats.org/markup-compatibility/2006" xmlns:p14="http://schemas.microsoft.com/office/powerpoint/2010/main">
        <mc:Choice Requires="p14">
          <p:contentPart p14:bwMode="auto" r:id="rId3">
            <p14:nvContentPartPr>
              <p14:cNvPr id="7" name="インク 6"/>
              <p14:cNvContentPartPr/>
              <p14:nvPr/>
            </p14:nvContentPartPr>
            <p14:xfrm>
              <a:off x="6114960" y="5850720"/>
              <a:ext cx="2350800" cy="14400"/>
            </p14:xfrm>
          </p:contentPart>
        </mc:Choice>
        <mc:Fallback xmlns="">
          <p:pic>
            <p:nvPicPr>
              <p:cNvPr id="7" name="インク 6"/>
              <p:cNvPicPr/>
              <p:nvPr/>
            </p:nvPicPr>
            <p:blipFill>
              <a:blip r:embed="rId4"/>
              <a:stretch>
                <a:fillRect/>
              </a:stretch>
            </p:blipFill>
            <p:spPr>
              <a:xfrm>
                <a:off x="6099120" y="5787000"/>
                <a:ext cx="2382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インク 7"/>
              <p14:cNvContentPartPr/>
              <p14:nvPr/>
            </p14:nvContentPartPr>
            <p14:xfrm>
              <a:off x="5450760" y="6165000"/>
              <a:ext cx="2229120" cy="28800"/>
            </p14:xfrm>
          </p:contentPart>
        </mc:Choice>
        <mc:Fallback xmlns="">
          <p:pic>
            <p:nvPicPr>
              <p:cNvPr id="8" name="インク 7"/>
              <p:cNvPicPr/>
              <p:nvPr/>
            </p:nvPicPr>
            <p:blipFill>
              <a:blip r:embed="rId6"/>
              <a:stretch>
                <a:fillRect/>
              </a:stretch>
            </p:blipFill>
            <p:spPr>
              <a:xfrm>
                <a:off x="5434920" y="6101640"/>
                <a:ext cx="2260800" cy="155880"/>
              </a:xfrm>
              <a:prstGeom prst="rect">
                <a:avLst/>
              </a:prstGeom>
            </p:spPr>
          </p:pic>
        </mc:Fallback>
      </mc:AlternateContent>
    </p:spTree>
    <p:extLst>
      <p:ext uri="{BB962C8B-B14F-4D97-AF65-F5344CB8AC3E}">
        <p14:creationId xmlns:p14="http://schemas.microsoft.com/office/powerpoint/2010/main" val="41209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4688768" y="5013175"/>
            <a:ext cx="3771664" cy="1475019"/>
          </a:xfrm>
          <a:prstGeom prst="wedgeRoundRectCallout">
            <a:avLst>
              <a:gd name="adj1" fmla="val -68117"/>
              <a:gd name="adj2" fmla="val -6401"/>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4139952" y="1358480"/>
            <a:ext cx="3816424" cy="1206424"/>
          </a:xfrm>
          <a:prstGeom prst="wedgeRoundRectCallout">
            <a:avLst>
              <a:gd name="adj1" fmla="val -65771"/>
              <a:gd name="adj2" fmla="val 469"/>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619944" y="261522"/>
            <a:ext cx="7992888" cy="1200329"/>
          </a:xfrm>
          <a:prstGeom prst="rect">
            <a:avLst/>
          </a:prstGeom>
          <a:noFill/>
        </p:spPr>
        <p:txBody>
          <a:bodyPr wrap="square" rtlCol="0">
            <a:spAutoFit/>
          </a:bodyPr>
          <a:lstStyle/>
          <a:p>
            <a:r>
              <a:rPr kumimoji="1" lang="ja-JP" altLang="en-US" sz="3600" b="1" dirty="0" smtClean="0">
                <a:solidFill>
                  <a:schemeClr val="accent5">
                    <a:lumMod val="75000"/>
                  </a:schemeClr>
                </a:solidFill>
                <a:latin typeface="HGP創英角ﾎﾟｯﾌﾟ体" panose="040B0A00000000000000" pitchFamily="50" charset="-128"/>
                <a:ea typeface="HGP創英角ﾎﾟｯﾌﾟ体" panose="040B0A00000000000000" pitchFamily="50" charset="-128"/>
              </a:rPr>
              <a:t>仕事も家庭生活も、楽しくいきいき</a:t>
            </a:r>
            <a:endParaRPr kumimoji="1" lang="en-US" altLang="ja-JP" sz="3600" b="1" dirty="0" smtClean="0">
              <a:solidFill>
                <a:schemeClr val="accent5">
                  <a:lumMod val="75000"/>
                </a:schemeClr>
              </a:solidFill>
              <a:latin typeface="HGP創英角ﾎﾟｯﾌﾟ体" panose="040B0A00000000000000" pitchFamily="50" charset="-128"/>
              <a:ea typeface="HGP創英角ﾎﾟｯﾌﾟ体" panose="040B0A00000000000000" pitchFamily="50" charset="-128"/>
            </a:endParaRPr>
          </a:p>
          <a:p>
            <a:r>
              <a:rPr kumimoji="1" lang="ja-JP" altLang="en-US" sz="3600" b="1" dirty="0" smtClean="0">
                <a:solidFill>
                  <a:schemeClr val="accent5">
                    <a:lumMod val="75000"/>
                  </a:schemeClr>
                </a:solidFill>
                <a:latin typeface="HGP創英角ﾎﾟｯﾌﾟ体" panose="040B0A00000000000000" pitchFamily="50" charset="-128"/>
                <a:ea typeface="HGP創英角ﾎﾟｯﾌﾟ体" panose="040B0A00000000000000" pitchFamily="50" charset="-128"/>
              </a:rPr>
              <a:t>やりたい！　でも・・・・</a:t>
            </a:r>
            <a:endParaRPr kumimoji="1" lang="ja-JP" altLang="en-US" sz="3600" b="1" dirty="0">
              <a:solidFill>
                <a:schemeClr val="accent5">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8" name="テキスト ボックス 7"/>
          <p:cNvSpPr txBox="1"/>
          <p:nvPr/>
        </p:nvSpPr>
        <p:spPr>
          <a:xfrm>
            <a:off x="4355976" y="1423083"/>
            <a:ext cx="3600400" cy="1077218"/>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今日も、残業しないと仕事が終わらない・・・</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600" b="1" dirty="0" smtClean="0">
                <a:latin typeface="HG丸ｺﾞｼｯｸM-PRO" panose="020F0600000000000000" pitchFamily="50" charset="-128"/>
                <a:ea typeface="HG丸ｺﾞｼｯｸM-PRO" panose="020F0600000000000000" pitchFamily="50" charset="-128"/>
              </a:rPr>
              <a:t>今度の休みも出勤しないとだめかも・・</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696144" y="3555631"/>
            <a:ext cx="3952056" cy="830997"/>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夜</a:t>
            </a:r>
            <a:r>
              <a:rPr kumimoji="1" lang="en-US" altLang="ja-JP" sz="1600" b="1" dirty="0" smtClean="0">
                <a:latin typeface="HG丸ｺﾞｼｯｸM-PRO" panose="020F0600000000000000" pitchFamily="50" charset="-128"/>
                <a:ea typeface="HG丸ｺﾞｼｯｸM-PRO" panose="020F0600000000000000" pitchFamily="50" charset="-128"/>
              </a:rPr>
              <a:t>8</a:t>
            </a:r>
            <a:r>
              <a:rPr kumimoji="1" lang="ja-JP" altLang="en-US" sz="1600" b="1" dirty="0" smtClean="0">
                <a:latin typeface="HG丸ｺﾞｼｯｸM-PRO" panose="020F0600000000000000" pitchFamily="50" charset="-128"/>
                <a:ea typeface="HG丸ｺﾞｼｯｸM-PRO" panose="020F0600000000000000" pitchFamily="50" charset="-128"/>
              </a:rPr>
              <a:t>時にやっと日勤業務が終わったのに、</a:t>
            </a:r>
            <a:r>
              <a:rPr kumimoji="1" lang="en-US" altLang="ja-JP" sz="1600" b="1" dirty="0" smtClean="0">
                <a:latin typeface="HG丸ｺﾞｼｯｸM-PRO" panose="020F0600000000000000" pitchFamily="50" charset="-128"/>
                <a:ea typeface="HG丸ｺﾞｼｯｸM-PRO" panose="020F0600000000000000" pitchFamily="50" charset="-128"/>
              </a:rPr>
              <a:t>12</a:t>
            </a:r>
            <a:r>
              <a:rPr kumimoji="1" lang="ja-JP" altLang="en-US" sz="1600" b="1" dirty="0" smtClean="0">
                <a:latin typeface="HG丸ｺﾞｼｯｸM-PRO" panose="020F0600000000000000" pitchFamily="50" charset="-128"/>
                <a:ea typeface="HG丸ｺﾞｼｯｸM-PRO" panose="020F0600000000000000" pitchFamily="50" charset="-128"/>
              </a:rPr>
              <a:t>時からまた夜勤・・・全然眠れず、疲れが抜けないわ・・・</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3" name="コンテンツ プレースホルダー 12"/>
          <p:cNvSpPr txBox="1">
            <a:spLocks noGrp="1"/>
          </p:cNvSpPr>
          <p:nvPr>
            <p:ph sz="quarter" idx="13"/>
          </p:nvPr>
        </p:nvSpPr>
        <p:spPr>
          <a:xfrm>
            <a:off x="4860032" y="5168219"/>
            <a:ext cx="3568351" cy="1164930"/>
          </a:xfrm>
          <a:prstGeom prst="rect">
            <a:avLst/>
          </a:prstGeom>
          <a:noFill/>
        </p:spPr>
        <p:txBody>
          <a:bodyPr wrap="square" rtlCol="0">
            <a:spAutoFit/>
          </a:bodyPr>
          <a:lstStyle/>
          <a:p>
            <a:pPr marL="45717" indent="0">
              <a:buNone/>
            </a:pPr>
            <a:r>
              <a:rPr kumimoji="1" lang="ja-JP" altLang="en-US" sz="1600" b="1" dirty="0" smtClean="0">
                <a:latin typeface="HG丸ｺﾞｼｯｸM-PRO" panose="020F0600000000000000" pitchFamily="50" charset="-128"/>
                <a:ea typeface="HG丸ｺﾞｼｯｸM-PRO" panose="020F0600000000000000" pitchFamily="50" charset="-128"/>
              </a:rPr>
              <a:t>運動会の準備で、持ち帰り残業。保育中はやっている時間ないし。</a:t>
            </a:r>
            <a:endParaRPr kumimoji="1" lang="en-US" altLang="ja-JP" sz="1600" b="1" dirty="0" smtClean="0">
              <a:latin typeface="HG丸ｺﾞｼｯｸM-PRO" panose="020F0600000000000000" pitchFamily="50" charset="-128"/>
              <a:ea typeface="HG丸ｺﾞｼｯｸM-PRO" panose="020F0600000000000000" pitchFamily="50" charset="-128"/>
            </a:endParaRPr>
          </a:p>
          <a:p>
            <a:pPr marL="45717" indent="0">
              <a:buNone/>
            </a:pPr>
            <a:r>
              <a:rPr lang="ja-JP" altLang="en-US" sz="1600" b="1" dirty="0" smtClean="0">
                <a:latin typeface="HG丸ｺﾞｼｯｸM-PRO" panose="020F0600000000000000" pitchFamily="50" charset="-128"/>
                <a:ea typeface="HG丸ｺﾞｼｯｸM-PRO" panose="020F0600000000000000" pitchFamily="50" charset="-128"/>
              </a:rPr>
              <a:t>非正規で、給料は最賃すれすれなんですけど。</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4" name="角丸四角形吹き出し 13"/>
          <p:cNvSpPr/>
          <p:nvPr/>
        </p:nvSpPr>
        <p:spPr>
          <a:xfrm>
            <a:off x="636936" y="3284984"/>
            <a:ext cx="4104456" cy="1215752"/>
          </a:xfrm>
          <a:prstGeom prst="wedgeRoundRectCallout">
            <a:avLst>
              <a:gd name="adj1" fmla="val 64416"/>
              <a:gd name="adj2" fmla="val -21485"/>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a.mizutani\AppData\Local\Microsoft\Windows\Temporary Internet Files\Content.IE5\7FIM8406\P2運動会の準備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581128"/>
            <a:ext cx="2122871" cy="2117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mizutani\AppData\Local\Microsoft\Windows\Temporary Internet Files\Content.IE5\NABU6Z46\P2今日も残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61851"/>
            <a:ext cx="1991464" cy="1718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mizutani\AppData\Local\Microsoft\Windows\Temporary Internet Files\Content.IE5\NABU6Z46\P2夜8時に.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694744"/>
            <a:ext cx="1908788" cy="188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806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9592" y="326081"/>
            <a:ext cx="7488832" cy="830997"/>
          </a:xfrm>
          <a:prstGeom prst="rect">
            <a:avLst/>
          </a:prstGeom>
          <a:noFill/>
        </p:spPr>
        <p:txBody>
          <a:bodyPr wrap="square" rtlCol="0">
            <a:spAutoFit/>
          </a:bodyPr>
          <a:lstStyle/>
          <a:p>
            <a:r>
              <a:rPr kumimoji="1" lang="ja-JP" altLang="en-US" sz="4800" dirty="0" smtClean="0">
                <a:solidFill>
                  <a:schemeClr val="accent3">
                    <a:lumMod val="75000"/>
                  </a:schemeClr>
                </a:solidFill>
                <a:latin typeface="HGPｺﾞｼｯｸE" panose="020B0900000000000000" pitchFamily="50" charset="-128"/>
                <a:ea typeface="HGPｺﾞｼｯｸE" panose="020B0900000000000000" pitchFamily="50" charset="-128"/>
              </a:rPr>
              <a:t>とんでもない！「労使」合意</a:t>
            </a:r>
            <a:endParaRPr kumimoji="1" lang="ja-JP" altLang="en-US" sz="4800" dirty="0">
              <a:solidFill>
                <a:schemeClr val="accent3">
                  <a:lumMod val="75000"/>
                </a:schemeClr>
              </a:solidFill>
              <a:latin typeface="HGPｺﾞｼｯｸE" panose="020B0900000000000000" pitchFamily="50" charset="-128"/>
              <a:ea typeface="HGPｺﾞｼｯｸE" panose="020B0900000000000000" pitchFamily="50" charset="-128"/>
            </a:endParaRPr>
          </a:p>
        </p:txBody>
      </p:sp>
      <p:sp>
        <p:nvSpPr>
          <p:cNvPr id="5" name="爆発 2 4"/>
          <p:cNvSpPr/>
          <p:nvPr/>
        </p:nvSpPr>
        <p:spPr>
          <a:xfrm>
            <a:off x="4211960" y="3448"/>
            <a:ext cx="3528392" cy="1728192"/>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54968" y="1844824"/>
            <a:ext cx="8509520" cy="2062103"/>
          </a:xfrm>
          <a:prstGeom prst="rect">
            <a:avLst/>
          </a:prstGeom>
          <a:noFill/>
        </p:spPr>
        <p:txBody>
          <a:bodyPr wrap="square" rtlCol="0">
            <a:spAutoFit/>
          </a:bodyPr>
          <a:lstStyle/>
          <a:p>
            <a:r>
              <a:rPr kumimoji="1" lang="ja-JP" altLang="en-US" sz="2000" b="1" dirty="0" smtClean="0">
                <a:latin typeface="HGPｺﾞｼｯｸE" panose="020B0900000000000000" pitchFamily="50" charset="-128"/>
                <a:ea typeface="HGPｺﾞｼｯｸE" panose="020B0900000000000000" pitchFamily="50" charset="-128"/>
              </a:rPr>
              <a:t>「連合」は</a:t>
            </a:r>
            <a:r>
              <a:rPr kumimoji="1" lang="en-US" altLang="ja-JP" sz="2000" b="1" dirty="0" smtClean="0">
                <a:latin typeface="HGPｺﾞｼｯｸE" panose="020B0900000000000000" pitchFamily="50" charset="-128"/>
                <a:ea typeface="HGPｺﾞｼｯｸE" panose="020B0900000000000000" pitchFamily="50" charset="-128"/>
              </a:rPr>
              <a:t>3</a:t>
            </a:r>
            <a:r>
              <a:rPr kumimoji="1" lang="ja-JP" altLang="en-US" sz="2000" b="1" dirty="0" smtClean="0">
                <a:latin typeface="HGPｺﾞｼｯｸE" panose="020B0900000000000000" pitchFamily="50" charset="-128"/>
                <a:ea typeface="HGPｺﾞｼｯｸE" panose="020B0900000000000000" pitchFamily="50" charset="-128"/>
              </a:rPr>
              <a:t>月中旬、経団連との調整で、時間外労働の上限規制について、</a:t>
            </a:r>
            <a:r>
              <a:rPr lang="ja-JP" altLang="en-US" sz="2800" b="1" dirty="0" smtClean="0">
                <a:solidFill>
                  <a:srgbClr val="FF0000"/>
                </a:solidFill>
                <a:latin typeface="HGPｺﾞｼｯｸE" panose="020B0900000000000000" pitchFamily="50" charset="-128"/>
                <a:ea typeface="HGPｺﾞｼｯｸE" panose="020B0900000000000000" pitchFamily="50" charset="-128"/>
              </a:rPr>
              <a:t>「月</a:t>
            </a:r>
            <a:r>
              <a:rPr lang="en-US" altLang="ja-JP" sz="2800" b="1" dirty="0" smtClean="0">
                <a:solidFill>
                  <a:srgbClr val="FF0000"/>
                </a:solidFill>
                <a:latin typeface="HGPｺﾞｼｯｸE" panose="020B0900000000000000" pitchFamily="50" charset="-128"/>
                <a:ea typeface="HGPｺﾞｼｯｸE" panose="020B0900000000000000" pitchFamily="50" charset="-128"/>
              </a:rPr>
              <a:t>100</a:t>
            </a:r>
            <a:r>
              <a:rPr lang="ja-JP" altLang="en-US" sz="2800" b="1" dirty="0" smtClean="0">
                <a:solidFill>
                  <a:srgbClr val="FF0000"/>
                </a:solidFill>
                <a:latin typeface="HGPｺﾞｼｯｸE" panose="020B0900000000000000" pitchFamily="50" charset="-128"/>
                <a:ea typeface="HGPｺﾞｼｯｸE" panose="020B0900000000000000" pitchFamily="50" charset="-128"/>
              </a:rPr>
              <a:t>時間未満」</a:t>
            </a:r>
            <a:r>
              <a:rPr lang="ja-JP" altLang="en-US" b="1" dirty="0" smtClean="0">
                <a:latin typeface="HGPｺﾞｼｯｸE" panose="020B0900000000000000" pitchFamily="50" charset="-128"/>
                <a:ea typeface="HGPｺﾞｼｯｸE" panose="020B0900000000000000" pitchFamily="50" charset="-128"/>
              </a:rPr>
              <a:t>など</a:t>
            </a:r>
            <a:r>
              <a:rPr lang="ja-JP" altLang="en-US" sz="2000" b="1" dirty="0" smtClean="0">
                <a:latin typeface="HGPｺﾞｼｯｸE" panose="020B0900000000000000" pitchFamily="50" charset="-128"/>
                <a:ea typeface="HGPｺﾞｼｯｸE" panose="020B0900000000000000" pitchFamily="50" charset="-128"/>
              </a:rPr>
              <a:t>で合意。内容がそのまま、「働き方改革実行計画」に盛り込まれた。</a:t>
            </a:r>
            <a:endParaRPr lang="en-US" altLang="ja-JP" sz="2000" b="1" dirty="0" smtClean="0">
              <a:latin typeface="HGPｺﾞｼｯｸE" panose="020B0900000000000000" pitchFamily="50" charset="-128"/>
              <a:ea typeface="HGPｺﾞｼｯｸE" panose="020B0900000000000000" pitchFamily="50" charset="-128"/>
            </a:endParaRPr>
          </a:p>
          <a:p>
            <a:r>
              <a:rPr kumimoji="1" lang="ja-JP" altLang="en-US" sz="2000" b="1" dirty="0" smtClean="0">
                <a:latin typeface="HGPｺﾞｼｯｸE" panose="020B0900000000000000" pitchFamily="50" charset="-128"/>
                <a:ea typeface="HGPｺﾞｼｯｸE" panose="020B0900000000000000" pitchFamily="50" charset="-128"/>
              </a:rPr>
              <a:t>「過労死を考える家族の会」はじめ、世論の痛烈な批判を浴びている。しかも、年間の上限規制は、下のように三重底の詐欺的中身。</a:t>
            </a:r>
            <a:endParaRPr kumimoji="1" lang="en-US" altLang="ja-JP" sz="2000" b="1" dirty="0" smtClean="0">
              <a:latin typeface="HGPｺﾞｼｯｸE" panose="020B0900000000000000" pitchFamily="50" charset="-128"/>
              <a:ea typeface="HGPｺﾞｼｯｸE" panose="020B0900000000000000" pitchFamily="50" charset="-128"/>
            </a:endParaRPr>
          </a:p>
          <a:p>
            <a:endParaRPr kumimoji="1" lang="ja-JP" altLang="en-US" sz="2000" b="1" dirty="0"/>
          </a:p>
        </p:txBody>
      </p:sp>
      <p:sp>
        <p:nvSpPr>
          <p:cNvPr id="7" name="テキスト ボックス 6"/>
          <p:cNvSpPr txBox="1"/>
          <p:nvPr/>
        </p:nvSpPr>
        <p:spPr>
          <a:xfrm>
            <a:off x="454968" y="3796583"/>
            <a:ext cx="2100808" cy="2677656"/>
          </a:xfrm>
          <a:prstGeom prst="rect">
            <a:avLst/>
          </a:prstGeom>
          <a:noFill/>
          <a:ln>
            <a:solidFill>
              <a:schemeClr val="accent5">
                <a:lumMod val="75000"/>
              </a:schemeClr>
            </a:solidFill>
            <a:bevel/>
          </a:ln>
        </p:spPr>
        <p:txBody>
          <a:bodyPr wrap="square" rtlCol="0">
            <a:spAutoFit/>
          </a:bodyPr>
          <a:lstStyle/>
          <a:p>
            <a:r>
              <a:rPr lang="en-US" altLang="ja-JP" b="1" dirty="0" smtClean="0">
                <a:latin typeface="HGPｺﾞｼｯｸE" panose="020B0900000000000000" pitchFamily="50" charset="-128"/>
                <a:ea typeface="HGPｺﾞｼｯｸE" panose="020B0900000000000000" pitchFamily="50" charset="-128"/>
              </a:rPr>
              <a:t>【</a:t>
            </a:r>
            <a:r>
              <a:rPr lang="ja-JP" altLang="en-US" b="1" dirty="0" smtClean="0">
                <a:latin typeface="HGPｺﾞｼｯｸE" panose="020B0900000000000000" pitchFamily="50" charset="-128"/>
                <a:ea typeface="HGPｺﾞｼｯｸE" panose="020B0900000000000000" pitchFamily="50" charset="-128"/>
              </a:rPr>
              <a:t>上限規制の原則</a:t>
            </a:r>
            <a:r>
              <a:rPr lang="en-US" altLang="ja-JP" b="1" dirty="0">
                <a:latin typeface="HGPｺﾞｼｯｸE" panose="020B0900000000000000" pitchFamily="50" charset="-128"/>
                <a:ea typeface="HGPｺﾞｼｯｸE" panose="020B0900000000000000" pitchFamily="50" charset="-128"/>
              </a:rPr>
              <a:t>】</a:t>
            </a:r>
            <a:endParaRPr lang="en-US" altLang="ja-JP" b="1" dirty="0" smtClean="0">
              <a:latin typeface="HGPｺﾞｼｯｸE" panose="020B0900000000000000" pitchFamily="50" charset="-128"/>
              <a:ea typeface="HGPｺﾞｼｯｸE" panose="020B0900000000000000" pitchFamily="50" charset="-128"/>
            </a:endParaRPr>
          </a:p>
          <a:p>
            <a:endParaRPr lang="en-US" altLang="ja-JP" sz="1000" b="1" dirty="0" smtClean="0">
              <a:latin typeface="HGPｺﾞｼｯｸE" panose="020B0900000000000000" pitchFamily="50" charset="-128"/>
              <a:ea typeface="HGPｺﾞｼｯｸE" panose="020B0900000000000000" pitchFamily="50" charset="-128"/>
            </a:endParaRPr>
          </a:p>
          <a:p>
            <a:r>
              <a:rPr lang="ja-JP" altLang="en-US" sz="2000" b="1" dirty="0" smtClean="0">
                <a:latin typeface="HGPｺﾞｼｯｸE" panose="020B0900000000000000" pitchFamily="50" charset="-128"/>
                <a:ea typeface="HGPｺﾞｼｯｸE" panose="020B0900000000000000" pitchFamily="50" charset="-128"/>
              </a:rPr>
              <a:t>月</a:t>
            </a:r>
            <a:r>
              <a:rPr lang="en-US" altLang="ja-JP" sz="2000" b="1" dirty="0">
                <a:latin typeface="HGPｺﾞｼｯｸE" panose="020B0900000000000000" pitchFamily="50" charset="-128"/>
                <a:ea typeface="HGPｺﾞｼｯｸE" panose="020B0900000000000000" pitchFamily="50" charset="-128"/>
              </a:rPr>
              <a:t>45</a:t>
            </a:r>
            <a:r>
              <a:rPr lang="ja-JP" altLang="en-US" sz="2000" b="1" dirty="0">
                <a:latin typeface="HGPｺﾞｼｯｸE" panose="020B0900000000000000" pitchFamily="50" charset="-128"/>
                <a:ea typeface="HGPｺﾞｼｯｸE" panose="020B0900000000000000" pitchFamily="50" charset="-128"/>
              </a:rPr>
              <a:t>時間かつ年</a:t>
            </a:r>
            <a:r>
              <a:rPr lang="en-US" altLang="ja-JP" sz="2000" b="1" dirty="0">
                <a:latin typeface="HGPｺﾞｼｯｸE" panose="020B0900000000000000" pitchFamily="50" charset="-128"/>
                <a:ea typeface="HGPｺﾞｼｯｸE" panose="020B0900000000000000" pitchFamily="50" charset="-128"/>
              </a:rPr>
              <a:t>360</a:t>
            </a:r>
            <a:r>
              <a:rPr lang="ja-JP" altLang="en-US" sz="2000" b="1" dirty="0">
                <a:latin typeface="HGPｺﾞｼｯｸE" panose="020B0900000000000000" pitchFamily="50" charset="-128"/>
                <a:ea typeface="HGPｺﾞｼｯｸE" panose="020B0900000000000000" pitchFamily="50" charset="-128"/>
              </a:rPr>
              <a:t>時間（現在の労基法と同じ　但し休日労働は除く</a:t>
            </a:r>
            <a:r>
              <a:rPr lang="ja-JP" altLang="en-US" sz="2000" b="1" dirty="0" smtClean="0">
                <a:latin typeface="HGPｺﾞｼｯｸE" panose="020B0900000000000000" pitchFamily="50" charset="-128"/>
                <a:ea typeface="HGPｺﾞｼｯｸE" panose="020B0900000000000000" pitchFamily="50" charset="-128"/>
              </a:rPr>
              <a:t>）</a:t>
            </a:r>
            <a:endParaRPr lang="en-US" altLang="ja-JP" sz="2000" b="1" dirty="0" smtClean="0">
              <a:latin typeface="HGPｺﾞｼｯｸE" panose="020B0900000000000000" pitchFamily="50" charset="-128"/>
              <a:ea typeface="HGPｺﾞｼｯｸE" panose="020B0900000000000000" pitchFamily="50" charset="-128"/>
            </a:endParaRPr>
          </a:p>
          <a:p>
            <a:r>
              <a:rPr lang="ja-JP" altLang="en-US" sz="2000" b="1" dirty="0" smtClean="0">
                <a:latin typeface="HGPｺﾞｼｯｸE" panose="020B0900000000000000" pitchFamily="50" charset="-128"/>
                <a:ea typeface="HGPｺﾞｼｯｸE" panose="020B0900000000000000" pitchFamily="50" charset="-128"/>
              </a:rPr>
              <a:t>超えた</a:t>
            </a:r>
            <a:r>
              <a:rPr lang="ja-JP" altLang="en-US" sz="2000" b="1" dirty="0">
                <a:latin typeface="HGPｺﾞｼｯｸE" panose="020B0900000000000000" pitchFamily="50" charset="-128"/>
                <a:ea typeface="HGPｺﾞｼｯｸE" panose="020B0900000000000000" pitchFamily="50" charset="-128"/>
              </a:rPr>
              <a:t>場合は罰則を</a:t>
            </a:r>
            <a:r>
              <a:rPr lang="ja-JP" altLang="en-US" sz="2000" b="1" dirty="0" smtClean="0">
                <a:latin typeface="HGPｺﾞｼｯｸE" panose="020B0900000000000000" pitchFamily="50" charset="-128"/>
                <a:ea typeface="HGPｺﾞｼｯｸE" panose="020B0900000000000000" pitchFamily="50" charset="-128"/>
              </a:rPr>
              <a:t>科す　　</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3131840" y="3789040"/>
            <a:ext cx="2520280" cy="2677656"/>
          </a:xfrm>
          <a:prstGeom prst="rect">
            <a:avLst/>
          </a:prstGeom>
          <a:noFill/>
          <a:ln>
            <a:solidFill>
              <a:schemeClr val="accent5">
                <a:lumMod val="75000"/>
              </a:schemeClr>
            </a:solidFill>
          </a:ln>
        </p:spPr>
        <p:txBody>
          <a:bodyPr wrap="square" rtlCol="0">
            <a:spAutoFit/>
          </a:bodyPr>
          <a:lstStyle/>
          <a:p>
            <a:r>
              <a:rPr lang="en-US" altLang="ja-JP" b="1" dirty="0" smtClean="0">
                <a:latin typeface="HGPｺﾞｼｯｸE" panose="020B0900000000000000" pitchFamily="50" charset="-128"/>
                <a:ea typeface="HGPｺﾞｼｯｸE" panose="020B0900000000000000" pitchFamily="50" charset="-128"/>
              </a:rPr>
              <a:t>【</a:t>
            </a:r>
            <a:r>
              <a:rPr lang="ja-JP" altLang="en-US" b="1" dirty="0" smtClean="0">
                <a:latin typeface="HGPｺﾞｼｯｸE" panose="020B0900000000000000" pitchFamily="50" charset="-128"/>
                <a:ea typeface="HGPｺﾞｼｯｸE" panose="020B0900000000000000" pitchFamily="50" charset="-128"/>
              </a:rPr>
              <a:t>例外</a:t>
            </a:r>
            <a:r>
              <a:rPr lang="en-US" altLang="ja-JP" b="1" dirty="0" smtClean="0">
                <a:latin typeface="HGPｺﾞｼｯｸE" panose="020B0900000000000000" pitchFamily="50" charset="-128"/>
                <a:ea typeface="HGPｺﾞｼｯｸE" panose="020B0900000000000000" pitchFamily="50" charset="-128"/>
              </a:rPr>
              <a:t>】</a:t>
            </a:r>
          </a:p>
          <a:p>
            <a:endParaRPr lang="en-US" altLang="ja-JP" sz="1200" b="1" dirty="0" smtClean="0">
              <a:latin typeface="HGPｺﾞｼｯｸE" panose="020B0900000000000000" pitchFamily="50" charset="-128"/>
              <a:ea typeface="HGPｺﾞｼｯｸE" panose="020B0900000000000000" pitchFamily="50" charset="-128"/>
            </a:endParaRPr>
          </a:p>
          <a:p>
            <a:r>
              <a:rPr lang="ja-JP" altLang="en-US" sz="2000" b="1" dirty="0" smtClean="0">
                <a:latin typeface="HGPｺﾞｼｯｸE" panose="020B0900000000000000" pitchFamily="50" charset="-128"/>
                <a:ea typeface="HGPｺﾞｼｯｸE" panose="020B0900000000000000" pitchFamily="50" charset="-128"/>
              </a:rPr>
              <a:t>「</a:t>
            </a:r>
            <a:r>
              <a:rPr lang="ja-JP" altLang="en-US" sz="2000" b="1" dirty="0">
                <a:latin typeface="HGPｺﾞｼｯｸE" panose="020B0900000000000000" pitchFamily="50" charset="-128"/>
                <a:ea typeface="HGPｺﾞｼｯｸE" panose="020B0900000000000000" pitchFamily="50" charset="-128"/>
              </a:rPr>
              <a:t>臨時的な特別の事情がある場合」は、</a:t>
            </a:r>
            <a:r>
              <a:rPr lang="ja-JP" altLang="en-US" sz="2400" b="1" dirty="0">
                <a:solidFill>
                  <a:srgbClr val="FF0000"/>
                </a:solidFill>
                <a:latin typeface="HGPｺﾞｼｯｸE" panose="020B0900000000000000" pitchFamily="50" charset="-128"/>
                <a:ea typeface="HGPｺﾞｼｯｸE" panose="020B0900000000000000" pitchFamily="50" charset="-128"/>
              </a:rPr>
              <a:t>年</a:t>
            </a:r>
            <a:r>
              <a:rPr lang="en-US" altLang="ja-JP" sz="2400" b="1" dirty="0">
                <a:solidFill>
                  <a:srgbClr val="FF0000"/>
                </a:solidFill>
                <a:latin typeface="HGPｺﾞｼｯｸE" panose="020B0900000000000000" pitchFamily="50" charset="-128"/>
                <a:ea typeface="HGPｺﾞｼｯｸE" panose="020B0900000000000000" pitchFamily="50" charset="-128"/>
              </a:rPr>
              <a:t>720</a:t>
            </a:r>
            <a:r>
              <a:rPr lang="ja-JP" altLang="en-US" sz="2400" b="1" dirty="0">
                <a:solidFill>
                  <a:srgbClr val="FF0000"/>
                </a:solidFill>
                <a:latin typeface="HGPｺﾞｼｯｸE" panose="020B0900000000000000" pitchFamily="50" charset="-128"/>
                <a:ea typeface="HGPｺﾞｼｯｸE" panose="020B0900000000000000" pitchFamily="50" charset="-128"/>
              </a:rPr>
              <a:t>時間（＝月平均</a:t>
            </a:r>
            <a:r>
              <a:rPr lang="en-US" altLang="ja-JP" sz="2400" b="1" dirty="0">
                <a:solidFill>
                  <a:srgbClr val="FF0000"/>
                </a:solidFill>
                <a:latin typeface="HGPｺﾞｼｯｸE" panose="020B0900000000000000" pitchFamily="50" charset="-128"/>
                <a:ea typeface="HGPｺﾞｼｯｸE" panose="020B0900000000000000" pitchFamily="50" charset="-128"/>
              </a:rPr>
              <a:t>60</a:t>
            </a:r>
            <a:r>
              <a:rPr lang="ja-JP" altLang="en-US" sz="2400" b="1" dirty="0">
                <a:solidFill>
                  <a:srgbClr val="FF0000"/>
                </a:solidFill>
                <a:latin typeface="HGPｺﾞｼｯｸE" panose="020B0900000000000000" pitchFamily="50" charset="-128"/>
                <a:ea typeface="HGPｺﾞｼｯｸE" panose="020B0900000000000000" pitchFamily="50" charset="-128"/>
              </a:rPr>
              <a:t>時間）</a:t>
            </a:r>
            <a:r>
              <a:rPr lang="ja-JP" altLang="en-US" sz="2000" b="1" dirty="0">
                <a:latin typeface="HGPｺﾞｼｯｸE" panose="020B0900000000000000" pitchFamily="50" charset="-128"/>
                <a:ea typeface="HGPｺﾞｼｯｸE" panose="020B0900000000000000" pitchFamily="50" charset="-128"/>
              </a:rPr>
              <a:t>まで、労使協定により働かせることができる</a:t>
            </a:r>
            <a:r>
              <a:rPr lang="ja-JP" altLang="en-US" sz="2000" b="1" dirty="0" smtClean="0">
                <a:latin typeface="HGPｺﾞｼｯｸE" panose="020B0900000000000000" pitchFamily="50" charset="-128"/>
                <a:ea typeface="HGPｺﾞｼｯｸE" panose="020B0900000000000000" pitchFamily="50" charset="-128"/>
              </a:rPr>
              <a:t>。</a:t>
            </a:r>
            <a:endParaRPr lang="en-US" altLang="ja-JP" sz="2000" b="1" dirty="0">
              <a:latin typeface="HGPｺﾞｼｯｸE" panose="020B0900000000000000" pitchFamily="50" charset="-128"/>
              <a:ea typeface="HGPｺﾞｼｯｸE" panose="020B0900000000000000" pitchFamily="50" charset="-128"/>
            </a:endParaRPr>
          </a:p>
        </p:txBody>
      </p:sp>
      <p:sp>
        <p:nvSpPr>
          <p:cNvPr id="10" name="テキスト ボックス 9"/>
          <p:cNvSpPr txBox="1"/>
          <p:nvPr/>
        </p:nvSpPr>
        <p:spPr>
          <a:xfrm>
            <a:off x="6230619" y="3654896"/>
            <a:ext cx="2520280" cy="2000548"/>
          </a:xfrm>
          <a:prstGeom prst="rect">
            <a:avLst/>
          </a:prstGeom>
          <a:noFill/>
          <a:ln>
            <a:solidFill>
              <a:schemeClr val="accent5">
                <a:lumMod val="75000"/>
              </a:schemeClr>
            </a:solidFill>
          </a:ln>
        </p:spPr>
        <p:txBody>
          <a:bodyPr wrap="square" rtlCol="0">
            <a:spAutoFit/>
          </a:bodyPr>
          <a:lstStyle/>
          <a:p>
            <a:r>
              <a:rPr lang="ja-JP" altLang="en-US" sz="1600" b="1" dirty="0">
                <a:latin typeface="HGPｺﾞｼｯｸE" panose="020B0900000000000000" pitchFamily="50" charset="-128"/>
                <a:ea typeface="HGPｺﾞｼｯｸE" panose="020B0900000000000000" pitchFamily="50" charset="-128"/>
              </a:rPr>
              <a:t>しかも</a:t>
            </a:r>
            <a:r>
              <a:rPr lang="ja-JP" altLang="en-US" sz="1600" b="1" dirty="0" smtClean="0">
                <a:latin typeface="HGPｺﾞｼｯｸE" panose="020B0900000000000000" pitchFamily="50" charset="-128"/>
                <a:ea typeface="HGPｺﾞｼｯｸE" panose="020B0900000000000000" pitchFamily="50" charset="-128"/>
              </a:rPr>
              <a:t>、左は休日</a:t>
            </a:r>
            <a:r>
              <a:rPr lang="ja-JP" altLang="en-US" sz="1600" b="1" dirty="0">
                <a:latin typeface="HGPｺﾞｼｯｸE" panose="020B0900000000000000" pitchFamily="50" charset="-128"/>
                <a:ea typeface="HGPｺﾞｼｯｸE" panose="020B0900000000000000" pitchFamily="50" charset="-128"/>
              </a:rPr>
              <a:t>労働は除外されているため</a:t>
            </a:r>
            <a:r>
              <a:rPr lang="ja-JP" altLang="en-US" sz="1600" b="1" dirty="0" smtClean="0">
                <a:latin typeface="HGPｺﾞｼｯｸE" panose="020B0900000000000000" pitchFamily="50" charset="-128"/>
                <a:ea typeface="HGPｺﾞｼｯｸE" panose="020B0900000000000000" pitchFamily="50" charset="-128"/>
              </a:rPr>
              <a:t>、</a:t>
            </a:r>
            <a:endParaRPr lang="en-US" altLang="ja-JP" sz="1600" b="1" dirty="0" smtClean="0">
              <a:latin typeface="HGPｺﾞｼｯｸE" panose="020B0900000000000000" pitchFamily="50" charset="-128"/>
              <a:ea typeface="HGPｺﾞｼｯｸE" panose="020B0900000000000000" pitchFamily="50" charset="-128"/>
            </a:endParaRPr>
          </a:p>
          <a:p>
            <a:r>
              <a:rPr lang="ja-JP" altLang="en-US" sz="2000" b="1" dirty="0" smtClean="0">
                <a:latin typeface="HGPｺﾞｼｯｸE" panose="020B0900000000000000" pitchFamily="50" charset="-128"/>
                <a:ea typeface="HGPｺﾞｼｯｸE" panose="020B0900000000000000" pitchFamily="50" charset="-128"/>
              </a:rPr>
              <a:t>休日</a:t>
            </a:r>
            <a:r>
              <a:rPr lang="ja-JP" altLang="en-US" sz="2000" b="1" dirty="0">
                <a:latin typeface="HGPｺﾞｼｯｸE" panose="020B0900000000000000" pitchFamily="50" charset="-128"/>
                <a:ea typeface="HGPｺﾞｼｯｸE" panose="020B0900000000000000" pitchFamily="50" charset="-128"/>
              </a:rPr>
              <a:t>を</a:t>
            </a:r>
            <a:r>
              <a:rPr lang="ja-JP" altLang="en-US" sz="2000" b="1" dirty="0" smtClean="0">
                <a:latin typeface="HGPｺﾞｼｯｸE" panose="020B0900000000000000" pitchFamily="50" charset="-128"/>
                <a:ea typeface="HGPｺﾞｼｯｸE" panose="020B0900000000000000" pitchFamily="50" charset="-128"/>
              </a:rPr>
              <a:t>含めた規制では</a:t>
            </a:r>
            <a:r>
              <a:rPr lang="ja-JP" altLang="en-US" sz="2400" b="1" dirty="0" smtClean="0">
                <a:solidFill>
                  <a:srgbClr val="FF0000"/>
                </a:solidFill>
                <a:latin typeface="HGPｺﾞｼｯｸE" panose="020B0900000000000000" pitchFamily="50" charset="-128"/>
                <a:ea typeface="HGPｺﾞｼｯｸE" panose="020B0900000000000000" pitchFamily="50" charset="-128"/>
              </a:rPr>
              <a:t>年</a:t>
            </a:r>
            <a:r>
              <a:rPr lang="en-US" altLang="ja-JP" sz="2400" b="1" dirty="0">
                <a:solidFill>
                  <a:srgbClr val="FF0000"/>
                </a:solidFill>
                <a:latin typeface="HGPｺﾞｼｯｸE" panose="020B0900000000000000" pitchFamily="50" charset="-128"/>
                <a:ea typeface="HGPｺﾞｼｯｸE" panose="020B0900000000000000" pitchFamily="50" charset="-128"/>
              </a:rPr>
              <a:t>960</a:t>
            </a:r>
            <a:r>
              <a:rPr lang="ja-JP" altLang="en-US" sz="2400" b="1" dirty="0">
                <a:solidFill>
                  <a:srgbClr val="FF0000"/>
                </a:solidFill>
                <a:latin typeface="HGPｺﾞｼｯｸE" panose="020B0900000000000000" pitchFamily="50" charset="-128"/>
                <a:ea typeface="HGPｺﾞｼｯｸE" panose="020B0900000000000000" pitchFamily="50" charset="-128"/>
              </a:rPr>
              <a:t>時間</a:t>
            </a:r>
            <a:r>
              <a:rPr lang="ja-JP" altLang="en-US" b="1" dirty="0">
                <a:solidFill>
                  <a:srgbClr val="FF0000"/>
                </a:solidFill>
                <a:latin typeface="HGPｺﾞｼｯｸE" panose="020B0900000000000000" pitchFamily="50" charset="-128"/>
                <a:ea typeface="HGPｺﾞｼｯｸE" panose="020B0900000000000000" pitchFamily="50" charset="-128"/>
              </a:rPr>
              <a:t>！</a:t>
            </a:r>
            <a:r>
              <a:rPr lang="ja-JP" altLang="en-US" b="1" dirty="0" smtClean="0">
                <a:solidFill>
                  <a:srgbClr val="FF0000"/>
                </a:solidFill>
                <a:latin typeface="HGPｺﾞｼｯｸE" panose="020B0900000000000000" pitchFamily="50" charset="-128"/>
                <a:ea typeface="HGPｺﾞｼｯｸE" panose="020B0900000000000000" pitchFamily="50" charset="-128"/>
              </a:rPr>
              <a:t>！</a:t>
            </a:r>
            <a:endParaRPr lang="en-US" altLang="ja-JP" b="1" dirty="0" smtClean="0">
              <a:solidFill>
                <a:srgbClr val="FF0000"/>
              </a:solidFill>
              <a:latin typeface="HGPｺﾞｼｯｸE" panose="020B0900000000000000" pitchFamily="50" charset="-128"/>
              <a:ea typeface="HGPｺﾞｼｯｸE" panose="020B0900000000000000" pitchFamily="50" charset="-128"/>
            </a:endParaRPr>
          </a:p>
          <a:p>
            <a:r>
              <a:rPr lang="ja-JP" altLang="en-US" sz="2400" dirty="0" smtClean="0">
                <a:solidFill>
                  <a:srgbClr val="FF0000"/>
                </a:solidFill>
                <a:latin typeface="HGPｺﾞｼｯｸE" panose="020B0900000000000000" pitchFamily="50" charset="-128"/>
                <a:ea typeface="HGPｺﾞｼｯｸE" panose="020B0900000000000000" pitchFamily="50" charset="-128"/>
              </a:rPr>
              <a:t>１ヵ月の場合</a:t>
            </a:r>
            <a:r>
              <a:rPr lang="ja-JP" altLang="en-US" sz="2400" dirty="0" smtClean="0">
                <a:solidFill>
                  <a:srgbClr val="FF0000"/>
                </a:solidFill>
                <a:latin typeface="HGPｺﾞｼｯｸE" panose="020B0900000000000000" pitchFamily="50" charset="-128"/>
                <a:ea typeface="HGPｺﾞｼｯｸE" panose="020B0900000000000000" pitchFamily="50" charset="-128"/>
              </a:rPr>
              <a:t>は</a:t>
            </a:r>
            <a:r>
              <a:rPr lang="en-US" altLang="ja-JP" sz="2400" dirty="0" smtClean="0">
                <a:solidFill>
                  <a:srgbClr val="FF0000"/>
                </a:solidFill>
                <a:latin typeface="HGPｺﾞｼｯｸE" panose="020B0900000000000000" pitchFamily="50" charset="-128"/>
                <a:ea typeface="HGPｺﾞｼｯｸE" panose="020B0900000000000000" pitchFamily="50" charset="-128"/>
              </a:rPr>
              <a:t>100</a:t>
            </a:r>
            <a:r>
              <a:rPr lang="ja-JP" altLang="en-US" sz="2400" dirty="0" smtClean="0">
                <a:solidFill>
                  <a:srgbClr val="FF0000"/>
                </a:solidFill>
                <a:latin typeface="HGPｺﾞｼｯｸE" panose="020B0900000000000000" pitchFamily="50" charset="-128"/>
                <a:ea typeface="HGPｺﾞｼｯｸE" panose="020B0900000000000000" pitchFamily="50" charset="-128"/>
              </a:rPr>
              <a:t>時間！！</a:t>
            </a:r>
            <a:endParaRPr lang="ja-JP" altLang="en-US" sz="2400" dirty="0">
              <a:solidFill>
                <a:srgbClr val="FF0000"/>
              </a:solidFill>
              <a:latin typeface="HGPｺﾞｼｯｸE" panose="020B0900000000000000" pitchFamily="50" charset="-128"/>
              <a:ea typeface="HGPｺﾞｼｯｸE" panose="020B0900000000000000" pitchFamily="50" charset="-128"/>
            </a:endParaRPr>
          </a:p>
        </p:txBody>
      </p:sp>
      <p:sp>
        <p:nvSpPr>
          <p:cNvPr id="2" name="右矢印 1"/>
          <p:cNvSpPr/>
          <p:nvPr/>
        </p:nvSpPr>
        <p:spPr>
          <a:xfrm>
            <a:off x="2725755" y="4655170"/>
            <a:ext cx="26207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5850142" y="4655170"/>
            <a:ext cx="2520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女の子の表情のイラスト「焦った顔」">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345" y="5511576"/>
            <a:ext cx="1285342" cy="1334265"/>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7596336" y="5631967"/>
            <a:ext cx="1268921" cy="1093480"/>
          </a:xfrm>
          <a:prstGeom prst="wedgeEllipseCallout">
            <a:avLst>
              <a:gd name="adj1" fmla="val -62011"/>
              <a:gd name="adj2" fmla="val -160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584572" y="5701654"/>
            <a:ext cx="1268921" cy="954107"/>
          </a:xfrm>
          <a:prstGeom prst="rect">
            <a:avLst/>
          </a:prstGeom>
          <a:noFill/>
        </p:spPr>
        <p:txBody>
          <a:bodyPr wrap="square" rtlCol="0">
            <a:spAutoFit/>
          </a:bodyPr>
          <a:lstStyle/>
          <a:p>
            <a:r>
              <a:rPr lang="ja-JP" altLang="en-US" sz="1400" dirty="0">
                <a:latin typeface="HGｺﾞｼｯｸE" panose="020B0909000000000000" pitchFamily="49" charset="-128"/>
                <a:ea typeface="HGｺﾞｼｯｸE" panose="020B0909000000000000" pitchFamily="49" charset="-128"/>
              </a:rPr>
              <a:t>加えて</a:t>
            </a:r>
            <a:r>
              <a:rPr kumimoji="1" lang="ja-JP" altLang="en-US" sz="1400" dirty="0" smtClean="0">
                <a:latin typeface="HGｺﾞｼｯｸE" panose="020B0909000000000000" pitchFamily="49" charset="-128"/>
                <a:ea typeface="HGｺﾞｼｯｸE" panose="020B0909000000000000" pitchFamily="49" charset="-128"/>
              </a:rPr>
              <a:t>、医師・</a:t>
            </a:r>
            <a:r>
              <a:rPr kumimoji="1" lang="ja-JP" altLang="en-US" sz="1400" dirty="0" smtClean="0">
                <a:latin typeface="HGｺﾞｼｯｸE" panose="020B0909000000000000" pitchFamily="49" charset="-128"/>
                <a:ea typeface="HGｺﾞｼｯｸE" panose="020B0909000000000000" pitchFamily="49" charset="-128"/>
              </a:rPr>
              <a:t>運輸業・建設業は</a:t>
            </a:r>
            <a:r>
              <a:rPr kumimoji="1" lang="ja-JP" altLang="en-US" sz="1400" dirty="0" smtClean="0">
                <a:latin typeface="HGｺﾞｼｯｸE" panose="020B0909000000000000" pitchFamily="49" charset="-128"/>
                <a:ea typeface="HGｺﾞｼｯｸE" panose="020B0909000000000000" pitchFamily="49" charset="-128"/>
              </a:rPr>
              <a:t>先送り・・</a:t>
            </a:r>
            <a:endParaRPr kumimoji="1" lang="ja-JP" altLang="en-US" sz="14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1310293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4" descr="写真・図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0" y="116632"/>
            <a:ext cx="8942706"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251379" y="6093296"/>
            <a:ext cx="8712968" cy="338554"/>
          </a:xfrm>
          <a:prstGeom prst="rect">
            <a:avLst/>
          </a:prstGeom>
        </p:spPr>
        <p:txBody>
          <a:bodyPr wrap="square">
            <a:spAutoFit/>
          </a:bodyPr>
          <a:lstStyle/>
          <a:p>
            <a:r>
              <a:rPr lang="ja-JP" altLang="ja-JP" sz="1600" dirty="0">
                <a:latin typeface="HGPｺﾞｼｯｸE" panose="020B0900000000000000" pitchFamily="50" charset="-128"/>
                <a:ea typeface="HGPｺﾞｼｯｸE" panose="020B0900000000000000" pitchFamily="50" charset="-128"/>
              </a:rPr>
              <a:t>※朝日</a:t>
            </a:r>
            <a:r>
              <a:rPr lang="ja-JP" altLang="ja-JP" sz="1600" dirty="0" smtClean="0">
                <a:latin typeface="HGPｺﾞｼｯｸE" panose="020B0900000000000000" pitchFamily="50" charset="-128"/>
                <a:ea typeface="HGPｺﾞｼｯｸE" panose="020B0900000000000000" pitchFamily="50" charset="-128"/>
              </a:rPr>
              <a:t>新聞</a:t>
            </a:r>
            <a:r>
              <a:rPr lang="ja-JP" altLang="en-US" sz="1600" dirty="0" smtClean="0">
                <a:latin typeface="HGPｺﾞｼｯｸE" panose="020B0900000000000000" pitchFamily="50" charset="-128"/>
                <a:ea typeface="HGPｺﾞｼｯｸE" panose="020B0900000000000000" pitchFamily="50" charset="-128"/>
              </a:rPr>
              <a:t>　</a:t>
            </a:r>
            <a:r>
              <a:rPr lang="ja-JP" altLang="ja-JP" sz="1600" dirty="0" smtClean="0">
                <a:latin typeface="HGPｺﾞｼｯｸE" panose="020B0900000000000000" pitchFamily="50" charset="-128"/>
                <a:ea typeface="HGPｺﾞｼｯｸE" panose="020B0900000000000000" pitchFamily="50" charset="-128"/>
              </a:rPr>
              <a:t>「</a:t>
            </a:r>
            <a:r>
              <a:rPr lang="ja-JP" altLang="ja-JP" sz="1600" dirty="0">
                <a:latin typeface="HGPｺﾞｼｯｸE" panose="020B0900000000000000" pitchFamily="50" charset="-128"/>
                <a:ea typeface="HGPｺﾞｼｯｸE" panose="020B0900000000000000" pitchFamily="50" charset="-128"/>
              </a:rPr>
              <a:t>残業上限、実質年</a:t>
            </a:r>
            <a:r>
              <a:rPr lang="en-US" altLang="ja-JP" sz="1600" dirty="0">
                <a:latin typeface="HGPｺﾞｼｯｸE" panose="020B0900000000000000" pitchFamily="50" charset="-128"/>
                <a:ea typeface="HGPｺﾞｼｯｸE" panose="020B0900000000000000" pitchFamily="50" charset="-128"/>
              </a:rPr>
              <a:t>960</a:t>
            </a:r>
            <a:r>
              <a:rPr lang="ja-JP" altLang="ja-JP" sz="1600" dirty="0">
                <a:latin typeface="HGPｺﾞｼｯｸE" panose="020B0900000000000000" pitchFamily="50" charset="-128"/>
                <a:ea typeface="HGPｺﾞｼｯｸE" panose="020B0900000000000000" pitchFamily="50" charset="-128"/>
              </a:rPr>
              <a:t>時間『過労死ライン』近く、毎月可</a:t>
            </a:r>
            <a:r>
              <a:rPr lang="ja-JP" altLang="ja-JP" sz="1600" dirty="0" smtClean="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2017</a:t>
            </a:r>
            <a:r>
              <a:rPr lang="ja-JP" altLang="en-US" sz="1600" dirty="0">
                <a:latin typeface="HGPｺﾞｼｯｸE" panose="020B0900000000000000" pitchFamily="50" charset="-128"/>
                <a:ea typeface="HGPｺﾞｼｯｸE" panose="020B0900000000000000" pitchFamily="50" charset="-128"/>
              </a:rPr>
              <a:t>年</a:t>
            </a:r>
            <a:r>
              <a:rPr lang="en-US" altLang="ja-JP" sz="1600" dirty="0">
                <a:latin typeface="HGPｺﾞｼｯｸE" panose="020B0900000000000000" pitchFamily="50" charset="-128"/>
                <a:ea typeface="HGPｺﾞｼｯｸE" panose="020B0900000000000000" pitchFamily="50" charset="-128"/>
              </a:rPr>
              <a:t>3</a:t>
            </a:r>
            <a:r>
              <a:rPr lang="ja-JP" altLang="en-US" sz="1600" dirty="0">
                <a:latin typeface="HGPｺﾞｼｯｸE" panose="020B0900000000000000" pitchFamily="50" charset="-128"/>
                <a:ea typeface="HGPｺﾞｼｯｸE" panose="020B0900000000000000" pitchFamily="50" charset="-128"/>
              </a:rPr>
              <a:t>月</a:t>
            </a:r>
            <a:r>
              <a:rPr lang="en-US" altLang="ja-JP" sz="1600" dirty="0">
                <a:latin typeface="HGPｺﾞｼｯｸE" panose="020B0900000000000000" pitchFamily="50" charset="-128"/>
                <a:ea typeface="HGPｺﾞｼｯｸE" panose="020B0900000000000000" pitchFamily="50" charset="-128"/>
              </a:rPr>
              <a:t>18</a:t>
            </a:r>
            <a:r>
              <a:rPr lang="ja-JP" altLang="en-US" sz="1600" dirty="0" smtClean="0">
                <a:latin typeface="HGPｺﾞｼｯｸE" panose="020B0900000000000000" pitchFamily="50" charset="-128"/>
                <a:ea typeface="HGPｺﾞｼｯｸE" panose="020B0900000000000000" pitchFamily="50" charset="-128"/>
              </a:rPr>
              <a:t>日）</a:t>
            </a:r>
            <a:r>
              <a:rPr lang="ja-JP" altLang="ja-JP" sz="1600" dirty="0" smtClean="0">
                <a:latin typeface="HGPｺﾞｼｯｸE" panose="020B0900000000000000" pitchFamily="50" charset="-128"/>
                <a:ea typeface="HGPｺﾞｼｯｸE" panose="020B0900000000000000" pitchFamily="50" charset="-128"/>
              </a:rPr>
              <a:t>より</a:t>
            </a:r>
            <a:endParaRPr lang="ja-JP" altLang="ja-JP"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83329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発 1 1"/>
          <p:cNvSpPr/>
          <p:nvPr/>
        </p:nvSpPr>
        <p:spPr>
          <a:xfrm>
            <a:off x="395536" y="260648"/>
            <a:ext cx="5184576" cy="48965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19672" y="1916832"/>
            <a:ext cx="3024336" cy="1384995"/>
          </a:xfrm>
          <a:prstGeom prst="rect">
            <a:avLst/>
          </a:prstGeom>
          <a:noFill/>
        </p:spPr>
        <p:txBody>
          <a:bodyPr wrap="square" rtlCol="0">
            <a:spAutoFit/>
          </a:bodyPr>
          <a:lstStyle/>
          <a:p>
            <a:r>
              <a:rPr kumimoji="1"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これじゃ、長時間労働はますますひどくなるばかり。</a:t>
            </a:r>
            <a:endPar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 name="爆発 1 3"/>
          <p:cNvSpPr/>
          <p:nvPr/>
        </p:nvSpPr>
        <p:spPr>
          <a:xfrm>
            <a:off x="3959424" y="2852936"/>
            <a:ext cx="4645024" cy="41178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95732" y="4219346"/>
            <a:ext cx="3024336" cy="1384995"/>
          </a:xfrm>
          <a:prstGeom prst="rect">
            <a:avLst/>
          </a:prstGeom>
          <a:noFill/>
        </p:spPr>
        <p:txBody>
          <a:bodyPr wrap="square" rtlCol="0">
            <a:spAutoFit/>
          </a:bodyPr>
          <a:lstStyle/>
          <a:p>
            <a:r>
              <a:rPr kumimoji="1"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「女性活躍」なんて画に描いた餅じゃない！</a:t>
            </a:r>
            <a:endPar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718" y="1251078"/>
            <a:ext cx="1698754" cy="205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C:\Users\a.mizutani\AppData\Local\Microsoft\Windows\Temporary Internet Files\Content.IE5\7FIM8406\P20これじゃ、長時間労働は….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10248"/>
            <a:ext cx="1656184" cy="247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48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59785" y="3933056"/>
            <a:ext cx="7225394" cy="2000548"/>
          </a:xfrm>
          <a:prstGeom prst="rect">
            <a:avLst/>
          </a:prstGeom>
          <a:noFill/>
        </p:spPr>
        <p:txBody>
          <a:bodyPr wrap="square" rtlCol="0">
            <a:spAutoFit/>
          </a:bodyPr>
          <a:lstStyle/>
          <a:p>
            <a:r>
              <a:rPr lang="ja-JP" altLang="en-US" sz="2400" b="1" dirty="0">
                <a:solidFill>
                  <a:schemeClr val="accent6">
                    <a:lumMod val="75000"/>
                  </a:schemeClr>
                </a:solidFill>
                <a:latin typeface="HGPｺﾞｼｯｸE" panose="020B0900000000000000" pitchFamily="50" charset="-128"/>
                <a:ea typeface="HGPｺﾞｼｯｸE" panose="020B0900000000000000" pitchFamily="50" charset="-128"/>
              </a:rPr>
              <a:t>実効ある労働時間規制</a:t>
            </a:r>
            <a:endParaRPr lang="en-US" altLang="ja-JP" sz="2400" b="1" dirty="0">
              <a:solidFill>
                <a:schemeClr val="accent6">
                  <a:lumMod val="75000"/>
                </a:schemeClr>
              </a:solidFill>
              <a:latin typeface="HGPｺﾞｼｯｸE" panose="020B0900000000000000" pitchFamily="50" charset="-128"/>
              <a:ea typeface="HGPｺﾞｼｯｸE"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残業の上限規制　月</a:t>
            </a:r>
            <a:r>
              <a:rPr lang="en-US" altLang="ja-JP" sz="2400" dirty="0" smtClean="0">
                <a:latin typeface="HGP創英角ｺﾞｼｯｸUB" panose="020B0900000000000000" pitchFamily="50" charset="-128"/>
                <a:ea typeface="HGP創英角ｺﾞｼｯｸUB" panose="020B0900000000000000" pitchFamily="50" charset="-128"/>
              </a:rPr>
              <a:t>45</a:t>
            </a:r>
            <a:r>
              <a:rPr lang="ja-JP" altLang="en-US" sz="2400" dirty="0" smtClean="0">
                <a:latin typeface="HGP創英角ｺﾞｼｯｸUB" panose="020B0900000000000000" pitchFamily="50" charset="-128"/>
                <a:ea typeface="HGP創英角ｺﾞｼｯｸUB" panose="020B0900000000000000" pitchFamily="50" charset="-128"/>
              </a:rPr>
              <a:t>時間／年</a:t>
            </a:r>
            <a:r>
              <a:rPr lang="en-US" altLang="ja-JP" sz="2400" dirty="0" smtClean="0">
                <a:latin typeface="HGP創英角ｺﾞｼｯｸUB" panose="020B0900000000000000" pitchFamily="50" charset="-128"/>
                <a:ea typeface="HGP創英角ｺﾞｼｯｸUB" panose="020B0900000000000000" pitchFamily="50" charset="-128"/>
              </a:rPr>
              <a:t>360</a:t>
            </a:r>
            <a:r>
              <a:rPr lang="ja-JP" altLang="en-US" sz="2400" dirty="0" smtClean="0">
                <a:latin typeface="HGP創英角ｺﾞｼｯｸUB" panose="020B0900000000000000" pitchFamily="50" charset="-128"/>
                <a:ea typeface="HGP創英角ｺﾞｼｯｸUB" panose="020B0900000000000000" pitchFamily="50" charset="-128"/>
              </a:rPr>
              <a:t>時間！</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違反</a:t>
            </a:r>
            <a:r>
              <a:rPr lang="ja-JP" altLang="en-US" sz="2400" dirty="0">
                <a:latin typeface="HGP創英角ｺﾞｼｯｸUB" panose="020B0900000000000000" pitchFamily="50" charset="-128"/>
                <a:ea typeface="HGP創英角ｺﾞｼｯｸUB" panose="020B0900000000000000" pitchFamily="50" charset="-128"/>
              </a:rPr>
              <a:t>は</a:t>
            </a:r>
            <a:r>
              <a:rPr lang="ja-JP" altLang="en-US" sz="2400" dirty="0" smtClean="0">
                <a:latin typeface="HGP創英角ｺﾞｼｯｸUB" panose="020B0900000000000000" pitchFamily="50" charset="-128"/>
                <a:ea typeface="HGP創英角ｺﾞｼｯｸUB" panose="020B0900000000000000" pitchFamily="50" charset="-128"/>
              </a:rPr>
              <a:t>罰則。</a:t>
            </a:r>
            <a:r>
              <a:rPr lang="en-US" altLang="ja-JP" sz="2400" dirty="0" smtClean="0">
                <a:latin typeface="HGP創英角ｺﾞｼｯｸUB" panose="020B0900000000000000" pitchFamily="50" charset="-128"/>
                <a:ea typeface="HGP創英角ｺﾞｼｯｸUB" panose="020B0900000000000000" pitchFamily="50" charset="-128"/>
              </a:rPr>
              <a:t>36</a:t>
            </a:r>
            <a:r>
              <a:rPr lang="ja-JP" altLang="en-US" sz="2400" dirty="0" smtClean="0">
                <a:latin typeface="HGP創英角ｺﾞｼｯｸUB" panose="020B0900000000000000" pitchFamily="50" charset="-128"/>
                <a:ea typeface="HGP創英角ｺﾞｼｯｸUB" panose="020B0900000000000000" pitchFamily="50" charset="-128"/>
              </a:rPr>
              <a:t>協定・特別条項は廃止。</a:t>
            </a:r>
            <a:endParaRPr lang="en-US" altLang="ja-JP" sz="2400" dirty="0" smtClean="0">
              <a:latin typeface="HGP創英角ｺﾞｼｯｸUB" panose="020B0900000000000000" pitchFamily="50" charset="-128"/>
              <a:ea typeface="HGP創英角ｺﾞｼｯｸUB" panose="020B0900000000000000" pitchFamily="50" charset="-128"/>
            </a:endParaRPr>
          </a:p>
          <a:p>
            <a:endParaRPr lang="ja-JP" altLang="en-US" sz="10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インターバル</a:t>
            </a:r>
            <a:r>
              <a:rPr lang="ja-JP" altLang="en-US" sz="2400" dirty="0" smtClean="0">
                <a:latin typeface="HGP創英角ｺﾞｼｯｸUB" panose="020B0900000000000000" pitchFamily="50" charset="-128"/>
                <a:ea typeface="HGP創英角ｺﾞｼｯｸUB" panose="020B0900000000000000" pitchFamily="50" charset="-128"/>
              </a:rPr>
              <a:t>規制</a:t>
            </a:r>
            <a:r>
              <a:rPr lang="ja-JP" altLang="en-US" sz="2400" baseline="30000" dirty="0">
                <a:latin typeface="HGP創英角ｺﾞｼｯｸUB" panose="020B0900000000000000" pitchFamily="50" charset="-128"/>
                <a:ea typeface="HGP創英角ｺﾞｼｯｸUB" panose="020B0900000000000000" pitchFamily="50" charset="-128"/>
              </a:rPr>
              <a:t>＊ </a:t>
            </a:r>
            <a:r>
              <a:rPr lang="en-US" altLang="ja-JP" sz="2400" dirty="0" smtClean="0">
                <a:latin typeface="HGP創英角ｺﾞｼｯｸUB" panose="020B0900000000000000" pitchFamily="50" charset="-128"/>
                <a:ea typeface="HGP創英角ｺﾞｼｯｸUB" panose="020B0900000000000000" pitchFamily="50" charset="-128"/>
              </a:rPr>
              <a:t>11</a:t>
            </a:r>
            <a:r>
              <a:rPr lang="ja-JP" altLang="en-US" sz="2400" dirty="0" smtClean="0">
                <a:latin typeface="HGP創英角ｺﾞｼｯｸUB" panose="020B0900000000000000" pitchFamily="50" charset="-128"/>
                <a:ea typeface="HGP創英角ｺﾞｼｯｸUB" panose="020B0900000000000000" pitchFamily="50" charset="-128"/>
              </a:rPr>
              <a:t>時間の</a:t>
            </a:r>
            <a:r>
              <a:rPr lang="ja-JP" altLang="en-US" sz="2400" dirty="0">
                <a:latin typeface="HGP創英角ｺﾞｼｯｸUB" panose="020B0900000000000000" pitchFamily="50" charset="-128"/>
                <a:ea typeface="HGP創英角ｺﾞｼｯｸUB" panose="020B0900000000000000" pitchFamily="50" charset="-128"/>
              </a:rPr>
              <a:t>新設</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　　　　　　＊勤務終了後</a:t>
            </a: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次の勤務開始までの休息の義務付け</a:t>
            </a:r>
          </a:p>
        </p:txBody>
      </p:sp>
      <p:sp>
        <p:nvSpPr>
          <p:cNvPr id="6" name="下矢印 5"/>
          <p:cNvSpPr/>
          <p:nvPr/>
        </p:nvSpPr>
        <p:spPr>
          <a:xfrm>
            <a:off x="830018" y="2655857"/>
            <a:ext cx="855980" cy="625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正方形/長方形 6"/>
          <p:cNvSpPr/>
          <p:nvPr/>
        </p:nvSpPr>
        <p:spPr>
          <a:xfrm>
            <a:off x="1908186" y="2996952"/>
            <a:ext cx="2664296" cy="461665"/>
          </a:xfrm>
          <a:prstGeom prst="rect">
            <a:avLst/>
          </a:prstGeom>
        </p:spPr>
        <p:txBody>
          <a:bodyPr wrap="square">
            <a:spAutoFit/>
          </a:bodyPr>
          <a:lstStyle/>
          <a:p>
            <a:r>
              <a:rPr lang="ja-JP" altLang="en-US" dirty="0">
                <a:latin typeface="HGP創英角ｺﾞｼｯｸUB" panose="020B0900000000000000" pitchFamily="50" charset="-128"/>
                <a:ea typeface="HGP創英角ｺﾞｼｯｸUB" panose="020B0900000000000000" pitchFamily="50" charset="-128"/>
              </a:rPr>
              <a:t>そのために必要なのは・・</a:t>
            </a:r>
            <a:r>
              <a:rPr lang="ja-JP" altLang="en-US" sz="2400" dirty="0">
                <a:latin typeface="HGP創英角ｺﾞｼｯｸUB" panose="020B0900000000000000" pitchFamily="50" charset="-128"/>
                <a:ea typeface="HGP創英角ｺﾞｼｯｸUB" panose="020B0900000000000000" pitchFamily="50" charset="-128"/>
              </a:rPr>
              <a:t>　　</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 name="角丸四角形 1"/>
          <p:cNvSpPr/>
          <p:nvPr/>
        </p:nvSpPr>
        <p:spPr>
          <a:xfrm>
            <a:off x="798983" y="3789040"/>
            <a:ext cx="7560840" cy="26181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69977" y="620688"/>
            <a:ext cx="7128792" cy="461665"/>
          </a:xfrm>
          <a:prstGeom prst="rect">
            <a:avLst/>
          </a:prstGeom>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　　</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611560" y="311835"/>
            <a:ext cx="8136904" cy="1600438"/>
          </a:xfrm>
          <a:prstGeom prst="rect">
            <a:avLst/>
          </a:prstGeom>
        </p:spPr>
        <p:txBody>
          <a:bodyPr wrap="square">
            <a:spAutoFit/>
          </a:bodyPr>
          <a:lstStyle/>
          <a:p>
            <a:r>
              <a:rPr lang="ja-JP" altLang="en-US" dirty="0">
                <a:latin typeface="HGP創英角ｺﾞｼｯｸUB" panose="020B0900000000000000" pitchFamily="50" charset="-128"/>
                <a:ea typeface="HGP創英角ｺﾞｼｯｸUB" panose="020B0900000000000000" pitchFamily="50" charset="-128"/>
              </a:rPr>
              <a:t>私たちの願うのは・・・・</a:t>
            </a:r>
          </a:p>
          <a:p>
            <a:r>
              <a:rPr lang="en-US" altLang="ja-JP" sz="4400" dirty="0">
                <a:solidFill>
                  <a:srgbClr val="00B050"/>
                </a:solidFill>
                <a:latin typeface="HGP創英角ｺﾞｼｯｸUB" panose="020B0900000000000000" pitchFamily="50" charset="-128"/>
                <a:ea typeface="HGP創英角ｺﾞｼｯｸUB" panose="020B0900000000000000" pitchFamily="50" charset="-128"/>
              </a:rPr>
              <a:t>8</a:t>
            </a:r>
            <a:r>
              <a:rPr lang="ja-JP" altLang="en-US" sz="4400" dirty="0">
                <a:solidFill>
                  <a:srgbClr val="00B050"/>
                </a:solidFill>
                <a:latin typeface="HGP創英角ｺﾞｼｯｸUB" panose="020B0900000000000000" pitchFamily="50" charset="-128"/>
                <a:ea typeface="HGP創英角ｺﾞｼｯｸUB" panose="020B0900000000000000" pitchFamily="50" charset="-128"/>
              </a:rPr>
              <a:t>時間働けば普通に暮らせる社会</a:t>
            </a:r>
          </a:p>
          <a:p>
            <a:r>
              <a:rPr lang="ja-JP" altLang="en-US" sz="3600" dirty="0">
                <a:solidFill>
                  <a:srgbClr val="00B050"/>
                </a:solidFill>
                <a:latin typeface="HGP創英角ｺﾞｼｯｸUB" panose="020B0900000000000000" pitchFamily="50" charset="-128"/>
                <a:ea typeface="HGP創英角ｺﾞｼｯｸUB" panose="020B0900000000000000" pitchFamily="50" charset="-128"/>
              </a:rPr>
              <a:t>仕事と家庭が無理せず両立できる働き方</a:t>
            </a:r>
          </a:p>
        </p:txBody>
      </p:sp>
      <p:pic>
        <p:nvPicPr>
          <p:cNvPr id="6146" name="Picture 2" descr="\\Evalue-sv\PICTURES\デジタルカット集『春夏秋闘』\2016年版\09_仲間づくり・青年・女性・自治労連\09-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979383"/>
            <a:ext cx="3478997" cy="162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8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75" y="260648"/>
            <a:ext cx="8208912" cy="6167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053914" y="-1453516"/>
            <a:ext cx="936103" cy="810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594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731" y="5229508"/>
            <a:ext cx="3517709" cy="137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899592" y="1332103"/>
            <a:ext cx="7632848" cy="4585871"/>
          </a:xfrm>
          <a:prstGeom prst="rect">
            <a:avLst/>
          </a:prstGeom>
        </p:spPr>
        <p:txBody>
          <a:bodyPr wrap="square">
            <a:spAutoFit/>
          </a:bodyPr>
          <a:lstStyle/>
          <a:p>
            <a:r>
              <a:rPr lang="ja-JP" altLang="en-US" sz="2400" dirty="0" smtClean="0">
                <a:latin typeface="HGS創英角ｺﾞｼｯｸUB" panose="020B0900000000000000" pitchFamily="50" charset="-128"/>
                <a:ea typeface="HGS創英角ｺﾞｼｯｸUB" panose="020B0900000000000000" pitchFamily="50" charset="-128"/>
              </a:rPr>
              <a:t>民</a:t>
            </a:r>
            <a:r>
              <a:rPr lang="ja-JP" altLang="en-US" sz="2400" dirty="0">
                <a:latin typeface="HGS創英角ｺﾞｼｯｸUB" panose="020B0900000000000000" pitchFamily="50" charset="-128"/>
                <a:ea typeface="HGS創英角ｺﾞｼｯｸUB" panose="020B0900000000000000" pitchFamily="50" charset="-128"/>
              </a:rPr>
              <a:t>進党</a:t>
            </a:r>
            <a:r>
              <a:rPr lang="ja-JP" altLang="en-US" sz="2400" dirty="0" smtClean="0">
                <a:latin typeface="HGS創英角ｺﾞｼｯｸUB" panose="020B0900000000000000" pitchFamily="50" charset="-128"/>
                <a:ea typeface="HGS創英角ｺﾞｼｯｸUB" panose="020B0900000000000000" pitchFamily="50" charset="-128"/>
              </a:rPr>
              <a:t>、共産党、自由党</a:t>
            </a:r>
            <a:r>
              <a:rPr lang="ja-JP" altLang="en-US" sz="2400" dirty="0">
                <a:latin typeface="HGS創英角ｺﾞｼｯｸUB" panose="020B0900000000000000" pitchFamily="50" charset="-128"/>
                <a:ea typeface="HGS創英角ｺﾞｼｯｸUB" panose="020B0900000000000000" pitchFamily="50" charset="-128"/>
              </a:rPr>
              <a:t>、社民党の野党４</a:t>
            </a:r>
            <a:r>
              <a:rPr lang="ja-JP" altLang="en-US" sz="2400" dirty="0" smtClean="0">
                <a:latin typeface="HGS創英角ｺﾞｼｯｸUB" panose="020B0900000000000000" pitchFamily="50" charset="-128"/>
                <a:ea typeface="HGS創英角ｺﾞｼｯｸUB" panose="020B0900000000000000" pitchFamily="50" charset="-128"/>
              </a:rPr>
              <a:t>党が、労働</a:t>
            </a:r>
            <a:r>
              <a:rPr lang="ja-JP" altLang="en-US" sz="2400" dirty="0">
                <a:latin typeface="HGS創英角ｺﾞｼｯｸUB" panose="020B0900000000000000" pitchFamily="50" charset="-128"/>
                <a:ea typeface="HGS創英角ｺﾞｼｯｸUB" panose="020B0900000000000000" pitchFamily="50" charset="-128"/>
              </a:rPr>
              <a:t>基準法改正案（長時間労働規制法案）を、衆院に共同で</a:t>
            </a:r>
            <a:r>
              <a:rPr lang="ja-JP" altLang="en-US" sz="2400" dirty="0" smtClean="0">
                <a:latin typeface="HGS創英角ｺﾞｼｯｸUB" panose="020B0900000000000000" pitchFamily="50" charset="-128"/>
                <a:ea typeface="HGS創英角ｺﾞｼｯｸUB" panose="020B0900000000000000" pitchFamily="50" charset="-128"/>
              </a:rPr>
              <a:t>再提出</a:t>
            </a:r>
            <a:endParaRPr lang="en-US" altLang="ja-JP" sz="2400" dirty="0" smtClean="0">
              <a:latin typeface="HGS創英角ｺﾞｼｯｸUB" panose="020B0900000000000000" pitchFamily="50" charset="-128"/>
              <a:ea typeface="HGS創英角ｺﾞｼｯｸUB" panose="020B0900000000000000" pitchFamily="50" charset="-128"/>
            </a:endParaRPr>
          </a:p>
          <a:p>
            <a:endParaRPr lang="en-US" altLang="ja-JP" sz="2200" dirty="0" smtClean="0">
              <a:latin typeface="HGS創英角ｺﾞｼｯｸUB" panose="020B0900000000000000" pitchFamily="50" charset="-128"/>
              <a:ea typeface="HGS創英角ｺﾞｼｯｸUB" panose="020B0900000000000000" pitchFamily="50" charset="-128"/>
            </a:endParaRPr>
          </a:p>
          <a:p>
            <a:r>
              <a:rPr lang="ja-JP" altLang="en-US" sz="2200" dirty="0" smtClean="0">
                <a:latin typeface="HGS創英角ｺﾞｼｯｸUB" panose="020B0900000000000000" pitchFamily="50" charset="-128"/>
                <a:ea typeface="HGS創英角ｺﾞｼｯｸUB" panose="020B0900000000000000" pitchFamily="50" charset="-128"/>
              </a:rPr>
              <a:t>▽</a:t>
            </a:r>
            <a:r>
              <a:rPr lang="ja-JP" altLang="en-US" sz="2200" dirty="0">
                <a:latin typeface="HGS創英角ｺﾞｼｯｸUB" panose="020B0900000000000000" pitchFamily="50" charset="-128"/>
                <a:ea typeface="HGS創英角ｺﾞｼｯｸUB" panose="020B0900000000000000" pitchFamily="50" charset="-128"/>
              </a:rPr>
              <a:t>労使協定を結べば青天井の残業時間に法的上限規制を</a:t>
            </a:r>
            <a:r>
              <a:rPr lang="ja-JP" altLang="en-US" sz="2200" dirty="0" smtClean="0">
                <a:latin typeface="HGS創英角ｺﾞｼｯｸUB" panose="020B0900000000000000" pitchFamily="50" charset="-128"/>
                <a:ea typeface="HGS創英角ｺﾞｼｯｸUB" panose="020B0900000000000000" pitchFamily="50" charset="-128"/>
              </a:rPr>
              <a:t>設ける</a:t>
            </a:r>
            <a:endParaRPr lang="en-US" altLang="ja-JP" sz="2200" dirty="0" smtClean="0">
              <a:latin typeface="HGS創英角ｺﾞｼｯｸUB" panose="020B0900000000000000" pitchFamily="50" charset="-128"/>
              <a:ea typeface="HGS創英角ｺﾞｼｯｸUB" panose="020B0900000000000000" pitchFamily="50" charset="-128"/>
            </a:endParaRPr>
          </a:p>
          <a:p>
            <a:r>
              <a:rPr lang="ja-JP" altLang="en-US" sz="2200" dirty="0" smtClean="0">
                <a:latin typeface="HGS創英角ｺﾞｼｯｸUB" panose="020B0900000000000000" pitchFamily="50" charset="-128"/>
                <a:ea typeface="HGS創英角ｺﾞｼｯｸUB" panose="020B0900000000000000" pitchFamily="50" charset="-128"/>
              </a:rPr>
              <a:t>▽違法</a:t>
            </a:r>
            <a:r>
              <a:rPr lang="ja-JP" altLang="en-US" sz="2200" dirty="0">
                <a:latin typeface="HGS創英角ｺﾞｼｯｸUB" panose="020B0900000000000000" pitchFamily="50" charset="-128"/>
                <a:ea typeface="HGS創英角ｺﾞｼｯｸUB" panose="020B0900000000000000" pitchFamily="50" charset="-128"/>
              </a:rPr>
              <a:t>な長時間労働をさせた</a:t>
            </a:r>
            <a:r>
              <a:rPr lang="ja-JP" altLang="en-US" sz="2200" dirty="0" smtClean="0">
                <a:latin typeface="HGS創英角ｺﾞｼｯｸUB" panose="020B0900000000000000" pitchFamily="50" charset="-128"/>
                <a:ea typeface="HGS創英角ｺﾞｼｯｸUB" panose="020B0900000000000000" pitchFamily="50" charset="-128"/>
              </a:rPr>
              <a:t>場合、「</a:t>
            </a:r>
            <a:r>
              <a:rPr lang="ja-JP" altLang="en-US" sz="2200" dirty="0">
                <a:latin typeface="HGS創英角ｺﾞｼｯｸUB" panose="020B0900000000000000" pitchFamily="50" charset="-128"/>
                <a:ea typeface="HGS創英角ｺﾞｼｯｸUB" panose="020B0900000000000000" pitchFamily="50" charset="-128"/>
              </a:rPr>
              <a:t>１年以下の懲役又は５０万円以下の罰金</a:t>
            </a:r>
            <a:r>
              <a:rPr lang="ja-JP" altLang="en-US" sz="2200" dirty="0" smtClean="0">
                <a:latin typeface="HGS創英角ｺﾞｼｯｸUB" panose="020B0900000000000000" pitchFamily="50" charset="-128"/>
                <a:ea typeface="HGS創英角ｺﾞｼｯｸUB" panose="020B0900000000000000" pitchFamily="50" charset="-128"/>
              </a:rPr>
              <a:t>」</a:t>
            </a:r>
            <a:endParaRPr lang="en-US" altLang="ja-JP" sz="2200" dirty="0" smtClean="0">
              <a:latin typeface="HGS創英角ｺﾞｼｯｸUB" panose="020B0900000000000000" pitchFamily="50" charset="-128"/>
              <a:ea typeface="HGS創英角ｺﾞｼｯｸUB" panose="020B0900000000000000" pitchFamily="50" charset="-128"/>
            </a:endParaRPr>
          </a:p>
          <a:p>
            <a:r>
              <a:rPr lang="ja-JP" altLang="en-US" sz="2200" dirty="0" smtClean="0">
                <a:latin typeface="HGS創英角ｺﾞｼｯｸUB" panose="020B0900000000000000" pitchFamily="50" charset="-128"/>
                <a:ea typeface="HGS創英角ｺﾞｼｯｸUB" panose="020B0900000000000000" pitchFamily="50" charset="-128"/>
              </a:rPr>
              <a:t>▽</a:t>
            </a:r>
            <a:r>
              <a:rPr lang="ja-JP" altLang="en-US" sz="2200" dirty="0">
                <a:latin typeface="HGS創英角ｺﾞｼｯｸUB" panose="020B0900000000000000" pitchFamily="50" charset="-128"/>
                <a:ea typeface="HGS創英角ｺﾞｼｯｸUB" panose="020B0900000000000000" pitchFamily="50" charset="-128"/>
              </a:rPr>
              <a:t>次の勤務時間まで一定の休息時間を設ける「インターバル規制」を新たに導入</a:t>
            </a:r>
            <a:r>
              <a:rPr lang="ja-JP" altLang="en-US" sz="2200" dirty="0" smtClean="0">
                <a:latin typeface="HGS創英角ｺﾞｼｯｸUB" panose="020B0900000000000000" pitchFamily="50" charset="-128"/>
                <a:ea typeface="HGS創英角ｺﾞｼｯｸUB" panose="020B0900000000000000" pitchFamily="50" charset="-128"/>
              </a:rPr>
              <a:t>する</a:t>
            </a:r>
            <a:endParaRPr lang="en-US" altLang="ja-JP" sz="2200" dirty="0" smtClean="0">
              <a:latin typeface="HGS創英角ｺﾞｼｯｸUB" panose="020B0900000000000000" pitchFamily="50" charset="-128"/>
              <a:ea typeface="HGS創英角ｺﾞｼｯｸUB" panose="020B0900000000000000" pitchFamily="50" charset="-128"/>
            </a:endParaRPr>
          </a:p>
          <a:p>
            <a:r>
              <a:rPr lang="ja-JP" altLang="en-US" sz="2200" dirty="0" smtClean="0">
                <a:latin typeface="HGS創英角ｺﾞｼｯｸUB" panose="020B0900000000000000" pitchFamily="50" charset="-128"/>
                <a:ea typeface="HGS創英角ｺﾞｼｯｸUB" panose="020B0900000000000000" pitchFamily="50" charset="-128"/>
              </a:rPr>
              <a:t>▽裁量</a:t>
            </a:r>
            <a:r>
              <a:rPr lang="ja-JP" altLang="en-US" sz="2200" dirty="0">
                <a:latin typeface="HGS創英角ｺﾞｼｯｸUB" panose="020B0900000000000000" pitchFamily="50" charset="-128"/>
                <a:ea typeface="HGS創英角ｺﾞｼｯｸUB" panose="020B0900000000000000" pitchFamily="50" charset="-128"/>
              </a:rPr>
              <a:t>労働制について</a:t>
            </a:r>
            <a:r>
              <a:rPr lang="ja-JP" altLang="en-US" sz="2200" dirty="0" smtClean="0">
                <a:latin typeface="HGS創英角ｺﾞｼｯｸUB" panose="020B0900000000000000" pitchFamily="50" charset="-128"/>
                <a:ea typeface="HGS創英角ｺﾞｼｯｸUB" panose="020B0900000000000000" pitchFamily="50" charset="-128"/>
              </a:rPr>
              <a:t>、働いた</a:t>
            </a:r>
            <a:r>
              <a:rPr lang="ja-JP" altLang="en-US" sz="2200" dirty="0">
                <a:latin typeface="HGS創英角ｺﾞｼｯｸUB" panose="020B0900000000000000" pitchFamily="50" charset="-128"/>
                <a:ea typeface="HGS創英角ｺﾞｼｯｸUB" panose="020B0900000000000000" pitchFamily="50" charset="-128"/>
              </a:rPr>
              <a:t>時間を使用者が把握・記録し</a:t>
            </a:r>
            <a:r>
              <a:rPr lang="ja-JP" altLang="en-US" sz="2200" dirty="0" smtClean="0">
                <a:latin typeface="HGS創英角ｺﾞｼｯｸUB" panose="020B0900000000000000" pitchFamily="50" charset="-128"/>
                <a:ea typeface="HGS創英角ｺﾞｼｯｸUB" panose="020B0900000000000000" pitchFamily="50" charset="-128"/>
              </a:rPr>
              <a:t>、省令</a:t>
            </a:r>
            <a:r>
              <a:rPr lang="ja-JP" altLang="en-US" sz="2200" dirty="0">
                <a:latin typeface="HGS創英角ｺﾞｼｯｸUB" panose="020B0900000000000000" pitchFamily="50" charset="-128"/>
                <a:ea typeface="HGS創英角ｺﾞｼｯｸUB" panose="020B0900000000000000" pitchFamily="50" charset="-128"/>
              </a:rPr>
              <a:t>が定める時間を</a:t>
            </a:r>
            <a:r>
              <a:rPr lang="ja-JP" altLang="en-US" sz="2200" dirty="0" smtClean="0">
                <a:latin typeface="HGS創英角ｺﾞｼｯｸUB" panose="020B0900000000000000" pitchFamily="50" charset="-128"/>
                <a:ea typeface="HGS創英角ｺﾞｼｯｸUB" panose="020B0900000000000000" pitchFamily="50" charset="-128"/>
              </a:rPr>
              <a:t>超えな</a:t>
            </a:r>
            <a:endParaRPr lang="en-US" altLang="ja-JP" sz="2200" dirty="0" smtClean="0">
              <a:latin typeface="HGS創英角ｺﾞｼｯｸUB" panose="020B0900000000000000" pitchFamily="50" charset="-128"/>
              <a:ea typeface="HGS創英角ｺﾞｼｯｸUB" panose="020B0900000000000000" pitchFamily="50" charset="-128"/>
            </a:endParaRPr>
          </a:p>
          <a:p>
            <a:r>
              <a:rPr lang="ja-JP" altLang="en-US" sz="2200" dirty="0" smtClean="0">
                <a:latin typeface="HGS創英角ｺﾞｼｯｸUB" panose="020B0900000000000000" pitchFamily="50" charset="-128"/>
                <a:ea typeface="HGS創英角ｺﾞｼｯｸUB" panose="020B0900000000000000" pitchFamily="50" charset="-128"/>
              </a:rPr>
              <a:t>いよう</a:t>
            </a:r>
            <a:r>
              <a:rPr lang="ja-JP" altLang="en-US" sz="2200" dirty="0">
                <a:latin typeface="HGS創英角ｺﾞｼｯｸUB" panose="020B0900000000000000" pitchFamily="50" charset="-128"/>
                <a:ea typeface="HGS創英角ｺﾞｼｯｸUB" panose="020B0900000000000000" pitchFamily="50" charset="-128"/>
              </a:rPr>
              <a:t>義務付ける</a:t>
            </a:r>
          </a:p>
        </p:txBody>
      </p:sp>
      <p:sp>
        <p:nvSpPr>
          <p:cNvPr id="3" name="正方形/長方形 2"/>
          <p:cNvSpPr/>
          <p:nvPr/>
        </p:nvSpPr>
        <p:spPr>
          <a:xfrm>
            <a:off x="653045" y="300709"/>
            <a:ext cx="8125942" cy="984885"/>
          </a:xfrm>
          <a:prstGeom prst="rect">
            <a:avLst/>
          </a:prstGeom>
        </p:spPr>
        <p:txBody>
          <a:bodyPr wrap="none">
            <a:spAutoFit/>
          </a:bodyPr>
          <a:lstStyle/>
          <a:p>
            <a:r>
              <a:rPr lang="ja-JP" altLang="en-US" sz="4000" dirty="0" smtClean="0">
                <a:solidFill>
                  <a:srgbClr val="00B050"/>
                </a:solidFill>
                <a:latin typeface="HGP創英角ｺﾞｼｯｸUB" panose="020B0900000000000000" pitchFamily="50" charset="-128"/>
                <a:ea typeface="HGP創英角ｺﾞｼｯｸUB" panose="020B0900000000000000" pitchFamily="50" charset="-128"/>
              </a:rPr>
              <a:t>四野党　長時間</a:t>
            </a:r>
            <a:r>
              <a:rPr lang="ja-JP" altLang="en-US" sz="4000" dirty="0">
                <a:solidFill>
                  <a:srgbClr val="00B050"/>
                </a:solidFill>
                <a:latin typeface="HGP創英角ｺﾞｼｯｸUB" panose="020B0900000000000000" pitchFamily="50" charset="-128"/>
                <a:ea typeface="HGP創英角ｺﾞｼｯｸUB" panose="020B0900000000000000" pitchFamily="50" charset="-128"/>
              </a:rPr>
              <a:t>労働規制法案を</a:t>
            </a:r>
            <a:r>
              <a:rPr lang="ja-JP" altLang="en-US" sz="4000" dirty="0" smtClean="0">
                <a:solidFill>
                  <a:srgbClr val="00B050"/>
                </a:solidFill>
                <a:latin typeface="HGP創英角ｺﾞｼｯｸUB" panose="020B0900000000000000" pitchFamily="50" charset="-128"/>
                <a:ea typeface="HGP創英角ｺﾞｼｯｸUB" panose="020B0900000000000000" pitchFamily="50" charset="-128"/>
              </a:rPr>
              <a:t>提出</a:t>
            </a:r>
            <a:endParaRPr lang="en-US" altLang="ja-JP" sz="4000" dirty="0" smtClean="0">
              <a:solidFill>
                <a:srgbClr val="00B050"/>
              </a:solidFill>
              <a:latin typeface="HGP創英角ｺﾞｼｯｸUB" panose="020B0900000000000000" pitchFamily="50" charset="-128"/>
              <a:ea typeface="HGP創英角ｺﾞｼｯｸUB" panose="020B0900000000000000" pitchFamily="50" charset="-128"/>
            </a:endParaRPr>
          </a:p>
          <a:p>
            <a:r>
              <a:rPr lang="ja-JP" altLang="en-US" dirty="0" smtClean="0">
                <a:latin typeface="HGP創英角ｺﾞｼｯｸUB" panose="020B0900000000000000" pitchFamily="50" charset="-128"/>
                <a:ea typeface="HGP創英角ｺﾞｼｯｸUB" panose="020B0900000000000000" pitchFamily="50" charset="-128"/>
              </a:rPr>
              <a:t>　　　　　　　　　　　　　　　　　　　　　　　　　　　　　　　　　　　　</a:t>
            </a:r>
            <a:r>
              <a:rPr lang="en-US" altLang="ja-JP" dirty="0" smtClean="0">
                <a:latin typeface="HGP創英角ｺﾞｼｯｸUB" panose="020B0900000000000000" pitchFamily="50" charset="-128"/>
                <a:ea typeface="HGP創英角ｺﾞｼｯｸUB" panose="020B0900000000000000" pitchFamily="50" charset="-128"/>
              </a:rPr>
              <a:t>2016</a:t>
            </a:r>
            <a:r>
              <a:rPr lang="ja-JP" altLang="en-US" dirty="0" smtClean="0">
                <a:latin typeface="HGP創英角ｺﾞｼｯｸUB" panose="020B0900000000000000" pitchFamily="50" charset="-128"/>
                <a:ea typeface="HGP創英角ｺﾞｼｯｸUB" panose="020B0900000000000000" pitchFamily="50" charset="-128"/>
              </a:rPr>
              <a:t>年</a:t>
            </a:r>
            <a:r>
              <a:rPr lang="en-US" altLang="ja-JP" dirty="0">
                <a:latin typeface="HGP創英角ｺﾞｼｯｸUB" panose="020B0900000000000000" pitchFamily="50" charset="-128"/>
                <a:ea typeface="HGP創英角ｺﾞｼｯｸUB" panose="020B0900000000000000" pitchFamily="50" charset="-128"/>
              </a:rPr>
              <a:t>11</a:t>
            </a:r>
            <a:r>
              <a:rPr lang="ja-JP" altLang="en-US" dirty="0" smtClean="0">
                <a:latin typeface="HGP創英角ｺﾞｼｯｸUB" panose="020B0900000000000000" pitchFamily="50" charset="-128"/>
                <a:ea typeface="HGP創英角ｺﾞｼｯｸUB" panose="020B0900000000000000" pitchFamily="50" charset="-128"/>
              </a:rPr>
              <a:t>月</a:t>
            </a:r>
            <a:r>
              <a:rPr lang="en-US" altLang="ja-JP" dirty="0" smtClean="0">
                <a:latin typeface="HGP創英角ｺﾞｼｯｸUB" panose="020B0900000000000000" pitchFamily="50" charset="-128"/>
                <a:ea typeface="HGP創英角ｺﾞｼｯｸUB" panose="020B0900000000000000" pitchFamily="50" charset="-128"/>
              </a:rPr>
              <a:t>15</a:t>
            </a:r>
            <a:r>
              <a:rPr lang="ja-JP" altLang="en-US" dirty="0" smtClean="0">
                <a:latin typeface="HGP創英角ｺﾞｼｯｸUB" panose="020B0900000000000000" pitchFamily="50" charset="-128"/>
                <a:ea typeface="HGP創英角ｺﾞｼｯｸUB" panose="020B0900000000000000" pitchFamily="50" charset="-128"/>
              </a:rPr>
              <a:t>日</a:t>
            </a:r>
            <a:endParaRPr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29714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71169" y="4437112"/>
            <a:ext cx="7560840" cy="208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971600" y="4538585"/>
            <a:ext cx="7272807" cy="1938992"/>
          </a:xfrm>
          <a:prstGeom prst="rect">
            <a:avLst/>
          </a:prstGeom>
        </p:spPr>
        <p:txBody>
          <a:bodyPr wrap="square">
            <a:spAutoFit/>
          </a:bodyPr>
          <a:lstStyle/>
          <a:p>
            <a:r>
              <a:rPr lang="ja-JP" altLang="en-US" sz="2400" b="1" dirty="0" smtClean="0">
                <a:solidFill>
                  <a:schemeClr val="accent6">
                    <a:lumMod val="75000"/>
                  </a:schemeClr>
                </a:solidFill>
                <a:latin typeface="HGPｺﾞｼｯｸE" panose="020B0900000000000000" pitchFamily="50" charset="-128"/>
                <a:ea typeface="HGPｺﾞｼｯｸE" panose="020B0900000000000000" pitchFamily="50" charset="-128"/>
              </a:rPr>
              <a:t>８時間の労働で暮らせる賃金・労働条件の整備</a:t>
            </a:r>
            <a:endParaRPr lang="en-US" altLang="ja-JP" sz="2400" b="1" dirty="0">
              <a:solidFill>
                <a:schemeClr val="accent6">
                  <a:lumMod val="75000"/>
                </a:schemeClr>
              </a:solidFill>
              <a:latin typeface="HGPｺﾞｼｯｸE" panose="020B0900000000000000" pitchFamily="50" charset="-128"/>
              <a:ea typeface="HGPｺﾞｼｯｸE"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大幅賃上げ</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最低賃金引上げ・全国一律最賃制の制度化</a:t>
            </a:r>
          </a:p>
          <a:p>
            <a:r>
              <a:rPr lang="ja-JP" altLang="en-US" sz="2400" dirty="0">
                <a:latin typeface="HGP創英角ｺﾞｼｯｸUB" panose="020B0900000000000000" pitchFamily="50" charset="-128"/>
                <a:ea typeface="HGP創英角ｺﾞｼｯｸUB" panose="020B0900000000000000" pitchFamily="50" charset="-128"/>
              </a:rPr>
              <a:t>●　非正規労働者の均等待遇・</a:t>
            </a:r>
            <a:r>
              <a:rPr lang="ja-JP" altLang="en-US" sz="2400" dirty="0" smtClean="0">
                <a:latin typeface="HGP創英角ｺﾞｼｯｸUB" panose="020B0900000000000000" pitchFamily="50" charset="-128"/>
                <a:ea typeface="HGP創英角ｺﾞｼｯｸUB" panose="020B0900000000000000" pitchFamily="50" charset="-128"/>
              </a:rPr>
              <a:t>正社員化</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　医療、住宅、教育費を公的に負担</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4" name="円形吹き出し 3"/>
          <p:cNvSpPr/>
          <p:nvPr/>
        </p:nvSpPr>
        <p:spPr>
          <a:xfrm>
            <a:off x="4327173" y="1732386"/>
            <a:ext cx="2952328" cy="1512168"/>
          </a:xfrm>
          <a:prstGeom prst="wedgeEllipseCallout">
            <a:avLst>
              <a:gd name="adj1" fmla="val 38899"/>
              <a:gd name="adj2" fmla="val -728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23217" y="1998881"/>
            <a:ext cx="2160240" cy="923330"/>
          </a:xfrm>
          <a:prstGeom prst="rect">
            <a:avLst/>
          </a:prstGeom>
          <a:noFill/>
        </p:spPr>
        <p:txBody>
          <a:bodyPr wrap="square" rtlCol="0">
            <a:spAutoFit/>
          </a:bodyPr>
          <a:lstStyle/>
          <a:p>
            <a:r>
              <a:rPr kumimoji="1" lang="ja-JP" altLang="en-US" dirty="0">
                <a:latin typeface="HGPｺﾞｼｯｸE" panose="020B0900000000000000" pitchFamily="50" charset="-128"/>
                <a:ea typeface="HGPｺﾞｼｯｸE" panose="020B0900000000000000" pitchFamily="50" charset="-128"/>
              </a:rPr>
              <a:t>そこよ！</a:t>
            </a:r>
            <a:endParaRPr kumimoji="1"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だからこそ、これが重要なの。</a:t>
            </a:r>
            <a:endParaRPr kumimoji="1" lang="ja-JP" altLang="en-US" dirty="0">
              <a:latin typeface="HGPｺﾞｼｯｸE" panose="020B0900000000000000" pitchFamily="50" charset="-128"/>
              <a:ea typeface="HGPｺﾞｼｯｸE" panose="020B0900000000000000" pitchFamily="50" charset="-128"/>
            </a:endParaRPr>
          </a:p>
        </p:txBody>
      </p:sp>
      <p:sp>
        <p:nvSpPr>
          <p:cNvPr id="6" name="円形吹き出し 5"/>
          <p:cNvSpPr/>
          <p:nvPr/>
        </p:nvSpPr>
        <p:spPr>
          <a:xfrm>
            <a:off x="2195736" y="342697"/>
            <a:ext cx="2952328" cy="1656184"/>
          </a:xfrm>
          <a:prstGeom prst="wedgeEllipseCallout">
            <a:avLst>
              <a:gd name="adj1" fmla="val -39796"/>
              <a:gd name="adj2" fmla="val 585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91780" y="626216"/>
            <a:ext cx="2160240" cy="1200329"/>
          </a:xfrm>
          <a:prstGeom prst="rect">
            <a:avLst/>
          </a:prstGeom>
          <a:noFill/>
        </p:spPr>
        <p:txBody>
          <a:bodyPr wrap="square" rtlCol="0">
            <a:spAutoFit/>
          </a:bodyPr>
          <a:lstStyle/>
          <a:p>
            <a:r>
              <a:rPr kumimoji="1" lang="ja-JP" altLang="en-US" dirty="0">
                <a:latin typeface="HGPｺﾞｼｯｸE" panose="020B0900000000000000" pitchFamily="50" charset="-128"/>
                <a:ea typeface="HGPｺﾞｼｯｸE" panose="020B0900000000000000" pitchFamily="50" charset="-128"/>
              </a:rPr>
              <a:t>でも、「残業代が</a:t>
            </a:r>
            <a:r>
              <a:rPr lang="ja-JP" altLang="en-US" dirty="0">
                <a:latin typeface="HGPｺﾞｼｯｸE" panose="020B0900000000000000" pitchFamily="50" charset="-128"/>
                <a:ea typeface="HGPｺﾞｼｯｸE" panose="020B0900000000000000" pitchFamily="50" charset="-128"/>
              </a:rPr>
              <a:t>無くなったら暮らせない」っていう人も多いよ</a:t>
            </a:r>
            <a:endParaRPr kumimoji="1" lang="ja-JP" altLang="en-US" dirty="0">
              <a:latin typeface="HGPｺﾞｼｯｸE" panose="020B0900000000000000" pitchFamily="50" charset="-128"/>
              <a:ea typeface="HGPｺﾞｼｯｸE" panose="020B0900000000000000" pitchFamily="50" charset="-128"/>
            </a:endParaRPr>
          </a:p>
        </p:txBody>
      </p:sp>
      <p:pic>
        <p:nvPicPr>
          <p:cNvPr id="7170" name="Picture 2" descr="\\Evalue-sv\組織局\02補助組織・部会等\②女性部\2女性部08年～\3．全労連\2016\労働法制\09-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36" y="1371510"/>
            <a:ext cx="1604886" cy="212294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value-sv\組織局\02補助組織・部会等\②女性部\2女性部08年～\3．全労連\2016\労働法制\09-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6338" y="626216"/>
            <a:ext cx="1716244" cy="2063473"/>
          </a:xfrm>
          <a:prstGeom prst="rect">
            <a:avLst/>
          </a:prstGeom>
          <a:noFill/>
          <a:extLst>
            <a:ext uri="{909E8E84-426E-40DD-AFC4-6F175D3DCCD1}">
              <a14:hiddenFill xmlns:a14="http://schemas.microsoft.com/office/drawing/2010/main">
                <a:solidFill>
                  <a:srgbClr val="FFFFFF"/>
                </a:solidFill>
              </a14:hiddenFill>
            </a:ext>
          </a:extLst>
        </p:spPr>
      </p:pic>
      <p:sp>
        <p:nvSpPr>
          <p:cNvPr id="10" name="下矢印 9"/>
          <p:cNvSpPr/>
          <p:nvPr/>
        </p:nvSpPr>
        <p:spPr>
          <a:xfrm>
            <a:off x="5580112" y="2996952"/>
            <a:ext cx="855980" cy="1323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円形吹き出し 10"/>
          <p:cNvSpPr/>
          <p:nvPr/>
        </p:nvSpPr>
        <p:spPr>
          <a:xfrm>
            <a:off x="1799692" y="2351599"/>
            <a:ext cx="2952328" cy="1656184"/>
          </a:xfrm>
          <a:prstGeom prst="wedgeEllipseCallout">
            <a:avLst>
              <a:gd name="adj1" fmla="val -39164"/>
              <a:gd name="adj2" fmla="val -653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95736" y="2579526"/>
            <a:ext cx="2160240" cy="1200329"/>
          </a:xfrm>
          <a:prstGeom prst="rect">
            <a:avLst/>
          </a:prstGeom>
          <a:noFill/>
        </p:spPr>
        <p:txBody>
          <a:bodyPr wrap="square" rtlCol="0">
            <a:spAutoFit/>
          </a:bodyPr>
          <a:lstStyle/>
          <a:p>
            <a:r>
              <a:rPr kumimoji="1" lang="ja-JP" altLang="en-US" dirty="0">
                <a:latin typeface="HGPｺﾞｼｯｸE" panose="020B0900000000000000" pitchFamily="50" charset="-128"/>
                <a:ea typeface="HGPｺﾞｼｯｸE" panose="020B0900000000000000" pitchFamily="50" charset="-128"/>
              </a:rPr>
              <a:t>非正規の友達は、</a:t>
            </a:r>
            <a:endParaRPr kumimoji="1"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「ダブルワークしないと一人分の給料にならない」って言うし</a:t>
            </a:r>
            <a:endParaRPr kumimoji="1" lang="ja-JP" altLang="en-US"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848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animBg="1"/>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91" y="2276872"/>
            <a:ext cx="6906344" cy="388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a:spLocks noChangeArrowheads="1"/>
          </p:cNvSpPr>
          <p:nvPr/>
        </p:nvSpPr>
        <p:spPr bwMode="auto">
          <a:xfrm>
            <a:off x="683568" y="540290"/>
            <a:ext cx="7222967" cy="1446550"/>
          </a:xfrm>
          <a:prstGeom prst="rect">
            <a:avLst/>
          </a:prstGeom>
          <a:solidFill>
            <a:schemeClr val="tx2"/>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2400" b="1" i="0" u="none" strike="noStrike" cap="none" normalizeH="0" baseline="0" dirty="0">
                <a:ln>
                  <a:noFill/>
                </a:ln>
                <a:solidFill>
                  <a:schemeClr val="bg1"/>
                </a:solidFill>
                <a:effectLst/>
                <a:latin typeface="Arial" charset="0"/>
                <a:ea typeface="ＭＳ Ｐゴシック" charset="-128"/>
                <a:cs typeface="ＭＳ Ｐゴシック" charset="-128"/>
              </a:rPr>
              <a:t>８時間働いたら帰る、暮らせる</a:t>
            </a:r>
            <a:r>
              <a:rPr lang="ja-JP" altLang="ja-JP" sz="2400" b="1" dirty="0">
                <a:solidFill>
                  <a:schemeClr val="bg1"/>
                </a:solidFill>
                <a:latin typeface="Arial" charset="0"/>
                <a:ea typeface="ＭＳ Ｐゴシック" charset="-128"/>
                <a:cs typeface="ＭＳ Ｐゴシック" charset="-128"/>
                <a:hlinkClick r:id="rId3"/>
              </a:rPr>
              <a:t>ワークルールをつくろう。</a:t>
            </a:r>
          </a:p>
          <a:p>
            <a:pPr marL="0" marR="0" lvl="0" indent="0" algn="ctr" defTabSz="914400" rtl="0" eaLnBrk="0" fontAlgn="base" latinLnBrk="0" hangingPunct="0">
              <a:lnSpc>
                <a:spcPct val="100000"/>
              </a:lnSpc>
              <a:spcBef>
                <a:spcPct val="0"/>
              </a:spcBef>
              <a:spcAft>
                <a:spcPct val="0"/>
              </a:spcAft>
              <a:buClrTx/>
              <a:buSzTx/>
              <a:buFontTx/>
              <a:buNone/>
              <a:tabLst/>
            </a:pPr>
            <a:r>
              <a:rPr lang="ja-JP" altLang="ja-JP" sz="3200" b="1" dirty="0">
                <a:solidFill>
                  <a:schemeClr val="bg1"/>
                </a:solidFill>
                <a:latin typeface="Arial" charset="0"/>
                <a:ea typeface="ＭＳ Ｐゴシック" charset="-128"/>
                <a:cs typeface="ＭＳ Ｐゴシック" charset="-128"/>
                <a:hlinkClick r:id="rId3"/>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3200" b="1" i="0" u="none" strike="noStrike" cap="none" normalizeH="0" baseline="0" dirty="0">
                <a:ln>
                  <a:noFill/>
                </a:ln>
                <a:solidFill>
                  <a:srgbClr val="0070C0"/>
                </a:solidFill>
                <a:effectLst/>
                <a:latin typeface="Arial" charset="0"/>
                <a:ea typeface="ＭＳ Ｐゴシック" charset="-128"/>
                <a:cs typeface="ＭＳ Ｐゴシック" charset="-128"/>
                <a:hlinkClick r:id="rId3"/>
              </a:rPr>
              <a:t>わたしの仕事 ８時間プロジェクト</a:t>
            </a:r>
            <a:r>
              <a:rPr kumimoji="1" lang="ja-JP" altLang="ja-JP" sz="3200" b="0" i="0" u="none" strike="noStrike" cap="none" normalizeH="0" baseline="0" dirty="0">
                <a:ln>
                  <a:noFill/>
                </a:ln>
                <a:solidFill>
                  <a:schemeClr val="tx1"/>
                </a:solidFill>
                <a:effectLst/>
                <a:latin typeface="Arial" charset="0"/>
                <a:ea typeface="ＭＳ Ｐゴシック" charset="-128"/>
                <a:cs typeface="ＭＳ Ｐゴシック" charset="-128"/>
                <a:hlinkClick r:id="rId3"/>
              </a:rPr>
              <a:t> </a:t>
            </a:r>
            <a:endParaRPr kumimoji="1" lang="ja-JP" altLang="ja-JP" sz="32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028" name="Picture 4" descr="https://assets.change.org/photos/2/vl/pv/hlVlPVyTTpqeNYW-128x128-noPad.jpg?14851705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079327"/>
            <a:ext cx="907513" cy="9075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to\Downloads\Image_182cce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57192"/>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059832" y="6161691"/>
            <a:ext cx="3096344" cy="369332"/>
          </a:xfrm>
          <a:prstGeom prst="rect">
            <a:avLst/>
          </a:prstGeom>
          <a:noFill/>
        </p:spPr>
        <p:txBody>
          <a:bodyPr wrap="square" rtlCol="0">
            <a:spAutoFit/>
          </a:bodyPr>
          <a:lstStyle/>
          <a:p>
            <a:r>
              <a:rPr lang="en-US" altLang="ja-JP" dirty="0"/>
              <a:t>https://goo.gl/A8DdDP</a:t>
            </a:r>
            <a:endParaRPr kumimoji="1" lang="ja-JP" altLang="en-US" dirty="0"/>
          </a:p>
        </p:txBody>
      </p:sp>
    </p:spTree>
    <p:extLst>
      <p:ext uri="{BB962C8B-B14F-4D97-AF65-F5344CB8AC3E}">
        <p14:creationId xmlns:p14="http://schemas.microsoft.com/office/powerpoint/2010/main" val="2233134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1146346" y="476673"/>
            <a:ext cx="6984776" cy="1442940"/>
          </a:xfrm>
          <a:prstGeom prst="rect">
            <a:avLst/>
          </a:prstGeom>
        </p:spPr>
        <p:txBody>
          <a:bodyPr vert="horz" lIns="91435" tIns="45718" rIns="91435" bIns="45718" rtlCol="0">
            <a:normAutofit fontScale="25000" lnSpcReduction="20000"/>
          </a:bodyPr>
          <a:lstStyle>
            <a:lvl1pPr marL="0" indent="0" algn="l" defTabSz="914353"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177"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35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530"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706"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588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060"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236"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41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r>
              <a:rPr lang="ja-JP" altLang="en-US" sz="21600" dirty="0" smtClean="0">
                <a:solidFill>
                  <a:srgbClr val="7030A0"/>
                </a:solidFill>
                <a:latin typeface="HGP創英角ﾎﾟｯﾌﾟ体" panose="040B0A00000000000000" pitchFamily="50" charset="-128"/>
                <a:ea typeface="HGP創英角ﾎﾟｯﾌﾟ体" panose="040B0A00000000000000" pitchFamily="50" charset="-128"/>
              </a:rPr>
              <a:t>それぞれの職場での</a:t>
            </a:r>
            <a:endParaRPr lang="en-US" altLang="ja-JP" sz="21600" dirty="0" smtClean="0">
              <a:solidFill>
                <a:srgbClr val="7030A0"/>
              </a:solidFill>
              <a:latin typeface="HGP創英角ﾎﾟｯﾌﾟ体" panose="040B0A00000000000000" pitchFamily="50" charset="-128"/>
              <a:ea typeface="HGP創英角ﾎﾟｯﾌﾟ体" panose="040B0A00000000000000" pitchFamily="50" charset="-128"/>
            </a:endParaRPr>
          </a:p>
          <a:p>
            <a:r>
              <a:rPr lang="ja-JP" altLang="en-US" sz="21600" dirty="0" smtClean="0">
                <a:solidFill>
                  <a:srgbClr val="7030A0"/>
                </a:solidFill>
                <a:latin typeface="HGP創英角ﾎﾟｯﾌﾟ体" panose="040B0A00000000000000" pitchFamily="50" charset="-128"/>
                <a:ea typeface="HGP創英角ﾎﾟｯﾌﾟ体" panose="040B0A00000000000000" pitchFamily="50" charset="-128"/>
              </a:rPr>
              <a:t>　　　　</a:t>
            </a:r>
            <a:r>
              <a:rPr lang="ja-JP" altLang="en-US" sz="21600" dirty="0" err="1" smtClean="0">
                <a:solidFill>
                  <a:srgbClr val="7030A0"/>
                </a:solidFill>
                <a:latin typeface="HGP創英角ﾎﾟｯﾌﾟ体" panose="040B0A00000000000000" pitchFamily="50" charset="-128"/>
                <a:ea typeface="HGP創英角ﾎﾟｯﾌﾟ体" panose="040B0A00000000000000" pitchFamily="50" charset="-128"/>
              </a:rPr>
              <a:t>とりくみ</a:t>
            </a:r>
            <a:r>
              <a:rPr lang="ja-JP" altLang="en-US" sz="21600" dirty="0" smtClean="0">
                <a:solidFill>
                  <a:srgbClr val="7030A0"/>
                </a:solidFill>
                <a:latin typeface="HGP創英角ﾎﾟｯﾌﾟ体" panose="040B0A00000000000000" pitchFamily="50" charset="-128"/>
                <a:ea typeface="HGP創英角ﾎﾟｯﾌﾟ体" panose="040B0A00000000000000" pitchFamily="50" charset="-128"/>
              </a:rPr>
              <a:t>も大事！</a:t>
            </a:r>
            <a:endParaRPr lang="en-US" altLang="ja-JP" sz="21600" dirty="0" smtClean="0">
              <a:solidFill>
                <a:srgbClr val="7030A0"/>
              </a:solidFill>
              <a:latin typeface="HGP創英角ﾎﾟｯﾌﾟ体" panose="040B0A00000000000000" pitchFamily="50" charset="-128"/>
              <a:ea typeface="HGP創英角ﾎﾟｯﾌﾟ体" panose="040B0A00000000000000" pitchFamily="50" charset="-128"/>
            </a:endParaRPr>
          </a:p>
        </p:txBody>
      </p:sp>
      <p:pic>
        <p:nvPicPr>
          <p:cNvPr id="7170" name="Picture 2" descr="\\Evalue-sv\PICTURES\デジタルカット集『春夏秋闘』\2016年版\01_賃金・労働条件・雇用・労働安全衛生\01-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925773"/>
            <a:ext cx="4763956" cy="3534482"/>
          </a:xfrm>
          <a:prstGeom prst="rect">
            <a:avLst/>
          </a:prstGeom>
          <a:noFill/>
          <a:extLst>
            <a:ext uri="{909E8E84-426E-40DD-AFC4-6F175D3DCCD1}">
              <a14:hiddenFill xmlns:a14="http://schemas.microsoft.com/office/drawing/2010/main">
                <a:solidFill>
                  <a:srgbClr val="FFFFFF"/>
                </a:solidFill>
              </a14:hiddenFill>
            </a:ext>
          </a:extLst>
        </p:spPr>
      </p:pic>
      <p:sp>
        <p:nvSpPr>
          <p:cNvPr id="7" name="サブタイトル 2"/>
          <p:cNvSpPr txBox="1">
            <a:spLocks/>
          </p:cNvSpPr>
          <p:nvPr/>
        </p:nvSpPr>
        <p:spPr>
          <a:xfrm>
            <a:off x="899592" y="3140968"/>
            <a:ext cx="6984776" cy="1442940"/>
          </a:xfrm>
          <a:prstGeom prst="rect">
            <a:avLst/>
          </a:prstGeom>
        </p:spPr>
        <p:txBody>
          <a:bodyPr vert="horz" lIns="91435" tIns="45718" rIns="91435" bIns="45718" rtlCol="0">
            <a:normAutofit fontScale="47500" lnSpcReduction="20000"/>
          </a:bodyPr>
          <a:lstStyle>
            <a:lvl1pPr marL="0" indent="0" algn="l" defTabSz="914353"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177"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35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530"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706"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588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060"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236"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41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endParaRPr lang="en-US" altLang="ja-JP" sz="21600" dirty="0" smtClean="0">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5784709" y="2276872"/>
            <a:ext cx="2099659" cy="1296144"/>
          </a:xfrm>
          <a:prstGeom prst="wedgeEllipseCallout">
            <a:avLst>
              <a:gd name="adj1" fmla="val -129263"/>
              <a:gd name="adj2" fmla="val 258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125665" y="2463279"/>
            <a:ext cx="1584616" cy="923330"/>
          </a:xfrm>
          <a:prstGeom prst="rect">
            <a:avLst/>
          </a:prstGeom>
          <a:noFill/>
        </p:spPr>
        <p:txBody>
          <a:bodyPr wrap="square" rtlCol="0">
            <a:spAutoFit/>
          </a:bodyPr>
          <a:lstStyle/>
          <a:p>
            <a:r>
              <a:rPr lang="ja-JP" altLang="en-US" dirty="0">
                <a:latin typeface="HGPｺﾞｼｯｸE" panose="020B0900000000000000" pitchFamily="50" charset="-128"/>
                <a:ea typeface="HGPｺﾞｼｯｸE" panose="020B0900000000000000" pitchFamily="50" charset="-128"/>
              </a:rPr>
              <a:t>長時間</a:t>
            </a:r>
            <a:r>
              <a:rPr lang="ja-JP" altLang="en-US" dirty="0" smtClean="0">
                <a:latin typeface="HGPｺﾞｼｯｸE" panose="020B0900000000000000" pitchFamily="50" charset="-128"/>
                <a:ea typeface="HGPｺﾞｼｯｸE" panose="020B0900000000000000" pitchFamily="50" charset="-128"/>
              </a:rPr>
              <a:t>労働</a:t>
            </a:r>
            <a:endParaRPr lang="en-US" altLang="ja-JP" dirty="0" smtClean="0">
              <a:latin typeface="HGPｺﾞｼｯｸE" panose="020B0900000000000000" pitchFamily="50" charset="-128"/>
              <a:ea typeface="HGPｺﾞｼｯｸE" panose="020B0900000000000000" pitchFamily="50" charset="-128"/>
            </a:endParaRPr>
          </a:p>
          <a:p>
            <a:r>
              <a:rPr lang="ja-JP" altLang="en-US" dirty="0" smtClean="0">
                <a:latin typeface="HGPｺﾞｼｯｸE" panose="020B0900000000000000" pitchFamily="50" charset="-128"/>
                <a:ea typeface="HGPｺﾞｼｯｸE" panose="020B0900000000000000" pitchFamily="50" charset="-128"/>
              </a:rPr>
              <a:t>しないですむ</a:t>
            </a:r>
            <a:endParaRPr lang="en-US" altLang="ja-JP" dirty="0" smtClean="0">
              <a:latin typeface="HGPｺﾞｼｯｸE" panose="020B0900000000000000" pitchFamily="50" charset="-128"/>
              <a:ea typeface="HGPｺﾞｼｯｸE" panose="020B0900000000000000" pitchFamily="50" charset="-128"/>
            </a:endParaRPr>
          </a:p>
          <a:p>
            <a:r>
              <a:rPr lang="ja-JP" altLang="en-US" dirty="0" smtClean="0">
                <a:latin typeface="HGPｺﾞｼｯｸE" panose="020B0900000000000000" pitchFamily="50" charset="-128"/>
                <a:ea typeface="HGPｺﾞｼｯｸE" panose="020B0900000000000000" pitchFamily="50" charset="-128"/>
              </a:rPr>
              <a:t>人員増</a:t>
            </a:r>
            <a:r>
              <a:rPr lang="ja-JP" altLang="en-US" dirty="0">
                <a:latin typeface="HGPｺﾞｼｯｸE" panose="020B0900000000000000" pitchFamily="50" charset="-128"/>
                <a:ea typeface="HGPｺﾞｼｯｸE" panose="020B0900000000000000" pitchFamily="50" charset="-128"/>
              </a:rPr>
              <a:t>を</a:t>
            </a:r>
            <a:endParaRPr lang="en-US" altLang="ja-JP" dirty="0">
              <a:latin typeface="HGPｺﾞｼｯｸE" panose="020B0900000000000000" pitchFamily="50" charset="-128"/>
              <a:ea typeface="HGPｺﾞｼｯｸE" panose="020B0900000000000000" pitchFamily="50" charset="-128"/>
            </a:endParaRPr>
          </a:p>
        </p:txBody>
      </p:sp>
      <p:sp>
        <p:nvSpPr>
          <p:cNvPr id="10" name="円形吹き出し 9"/>
          <p:cNvSpPr/>
          <p:nvPr/>
        </p:nvSpPr>
        <p:spPr>
          <a:xfrm>
            <a:off x="5868144" y="4331880"/>
            <a:ext cx="2099659" cy="897320"/>
          </a:xfrm>
          <a:prstGeom prst="wedgeEllipseCallout">
            <a:avLst>
              <a:gd name="adj1" fmla="val -76382"/>
              <a:gd name="adj2" fmla="val 181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210087" y="4488152"/>
            <a:ext cx="1579278" cy="646331"/>
          </a:xfrm>
          <a:prstGeom prst="rect">
            <a:avLst/>
          </a:prstGeom>
        </p:spPr>
        <p:txBody>
          <a:bodyPr wrap="none">
            <a:spAutoFit/>
          </a:bodyPr>
          <a:lstStyle/>
          <a:p>
            <a:r>
              <a:rPr lang="ja-JP" altLang="en-US" b="1" dirty="0">
                <a:latin typeface="HGPｺﾞｼｯｸE" panose="020B0900000000000000" pitchFamily="50" charset="-128"/>
                <a:ea typeface="HGPｺﾞｼｯｸE" panose="020B0900000000000000" pitchFamily="50" charset="-128"/>
              </a:rPr>
              <a:t>不払い残業</a:t>
            </a:r>
            <a:r>
              <a:rPr lang="ja-JP" altLang="en-US" b="1" dirty="0" smtClean="0">
                <a:latin typeface="HGPｺﾞｼｯｸE" panose="020B0900000000000000" pitchFamily="50" charset="-128"/>
                <a:ea typeface="HGPｺﾞｼｯｸE" panose="020B0900000000000000" pitchFamily="50" charset="-128"/>
              </a:rPr>
              <a:t>は</a:t>
            </a:r>
            <a:endParaRPr lang="en-US" altLang="ja-JP" b="1" dirty="0" smtClean="0">
              <a:latin typeface="HGPｺﾞｼｯｸE" panose="020B0900000000000000" pitchFamily="50" charset="-128"/>
              <a:ea typeface="HGPｺﾞｼｯｸE" panose="020B0900000000000000" pitchFamily="50" charset="-128"/>
            </a:endParaRPr>
          </a:p>
          <a:p>
            <a:r>
              <a:rPr lang="ja-JP" altLang="en-US" b="1" dirty="0" smtClean="0">
                <a:latin typeface="HGPｺﾞｼｯｸE" panose="020B0900000000000000" pitchFamily="50" charset="-128"/>
                <a:ea typeface="HGPｺﾞｼｯｸE" panose="020B0900000000000000" pitchFamily="50" charset="-128"/>
              </a:rPr>
              <a:t>なく</a:t>
            </a:r>
            <a:r>
              <a:rPr lang="ja-JP" altLang="en-US" b="1" dirty="0">
                <a:latin typeface="HGPｺﾞｼｯｸE" panose="020B0900000000000000" pitchFamily="50" charset="-128"/>
                <a:ea typeface="HGPｺﾞｼｯｸE" panose="020B0900000000000000" pitchFamily="50" charset="-128"/>
              </a:rPr>
              <a:t>して！</a:t>
            </a:r>
          </a:p>
        </p:txBody>
      </p:sp>
    </p:spTree>
    <p:extLst>
      <p:ext uri="{BB962C8B-B14F-4D97-AF65-F5344CB8AC3E}">
        <p14:creationId xmlns:p14="http://schemas.microsoft.com/office/powerpoint/2010/main" val="2066253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548680"/>
            <a:ext cx="8640960" cy="1938992"/>
          </a:xfrm>
          <a:prstGeom prst="rect">
            <a:avLst/>
          </a:prstGeom>
        </p:spPr>
        <p:txBody>
          <a:bodyPr wrap="square">
            <a:spAutoFit/>
          </a:bodyPr>
          <a:lstStyle/>
          <a:p>
            <a:r>
              <a:rPr lang="ja-JP" altLang="en-US" sz="2800" dirty="0">
                <a:latin typeface="HGP創英角ｺﾞｼｯｸUB" panose="020B0900000000000000" pitchFamily="50" charset="-128"/>
                <a:ea typeface="HGP創英角ｺﾞｼｯｸUB" panose="020B0900000000000000" pitchFamily="50" charset="-128"/>
              </a:rPr>
              <a:t>誰もが健康で人間らしく働ける社会にするために・・・</a:t>
            </a:r>
          </a:p>
          <a:p>
            <a:r>
              <a:rPr lang="ja-JP" altLang="en-US" sz="3600" dirty="0" smtClean="0">
                <a:solidFill>
                  <a:srgbClr val="C90F98"/>
                </a:solidFill>
                <a:latin typeface="HGP創英角ｺﾞｼｯｸUB" panose="020B0900000000000000" pitchFamily="50" charset="-128"/>
                <a:ea typeface="HGP創英角ｺﾞｼｯｸUB" panose="020B0900000000000000" pitchFamily="50" charset="-128"/>
              </a:rPr>
              <a:t>　　　　　　</a:t>
            </a:r>
            <a:r>
              <a:rPr lang="en-US" altLang="ja-JP" sz="3600" dirty="0" smtClean="0">
                <a:solidFill>
                  <a:srgbClr val="C90F98"/>
                </a:solidFill>
                <a:latin typeface="HGP創英角ｺﾞｼｯｸUB" panose="020B0900000000000000" pitchFamily="50" charset="-128"/>
                <a:ea typeface="HGP創英角ｺﾞｼｯｸUB" panose="020B0900000000000000" pitchFamily="50" charset="-128"/>
              </a:rPr>
              <a:t>2017</a:t>
            </a:r>
            <a:r>
              <a:rPr lang="ja-JP" altLang="en-US" sz="3600" dirty="0" smtClean="0">
                <a:solidFill>
                  <a:srgbClr val="C90F98"/>
                </a:solidFill>
                <a:latin typeface="HGP創英角ｺﾞｼｯｸUB" panose="020B0900000000000000" pitchFamily="50" charset="-128"/>
                <a:ea typeface="HGP創英角ｺﾞｼｯｸUB" panose="020B0900000000000000" pitchFamily="50" charset="-128"/>
              </a:rPr>
              <a:t>春闘</a:t>
            </a:r>
            <a:r>
              <a:rPr lang="ja-JP" altLang="en-US" sz="3600" dirty="0">
                <a:latin typeface="HGP創英角ｺﾞｼｯｸUB" panose="020B0900000000000000" pitchFamily="50" charset="-128"/>
                <a:ea typeface="HGP創英角ｺﾞｼｯｸUB" panose="020B0900000000000000" pitchFamily="50" charset="-128"/>
              </a:rPr>
              <a:t>　</a:t>
            </a:r>
            <a:r>
              <a:rPr lang="ja-JP" altLang="en-US" sz="3600" dirty="0" smtClean="0">
                <a:latin typeface="HGP創英角ｺﾞｼｯｸUB" panose="020B0900000000000000" pitchFamily="50" charset="-128"/>
                <a:ea typeface="HGP創英角ｺﾞｼｯｸUB" panose="020B0900000000000000" pitchFamily="50" charset="-128"/>
              </a:rPr>
              <a:t>頑張り</a:t>
            </a:r>
            <a:r>
              <a:rPr lang="ja-JP" altLang="en-US" sz="3600" dirty="0">
                <a:latin typeface="HGP創英角ｺﾞｼｯｸUB" panose="020B0900000000000000" pitchFamily="50" charset="-128"/>
                <a:ea typeface="HGP創英角ｺﾞｼｯｸUB" panose="020B0900000000000000" pitchFamily="50" charset="-128"/>
              </a:rPr>
              <a:t>どき</a:t>
            </a:r>
            <a:r>
              <a:rPr lang="ja-JP" altLang="en-US" sz="4800" dirty="0">
                <a:latin typeface="HGP創英角ｺﾞｼｯｸUB" panose="020B0900000000000000" pitchFamily="50" charset="-128"/>
                <a:ea typeface="HGP創英角ｺﾞｼｯｸUB" panose="020B0900000000000000" pitchFamily="50" charset="-128"/>
              </a:rPr>
              <a:t>　</a:t>
            </a:r>
          </a:p>
          <a:p>
            <a:r>
              <a:rPr lang="ja-JP" altLang="en-US" sz="2800" dirty="0" smtClean="0">
                <a:solidFill>
                  <a:srgbClr val="FF0000"/>
                </a:solidFill>
                <a:latin typeface="HGP創英角ｺﾞｼｯｸUB" panose="020B0900000000000000" pitchFamily="50" charset="-128"/>
                <a:ea typeface="HGP創英角ｺﾞｼｯｸUB" panose="020B0900000000000000" pitchFamily="50" charset="-128"/>
              </a:rPr>
              <a:t>安倍</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政権の</a:t>
            </a:r>
            <a:r>
              <a:rPr lang="ja-JP" altLang="en-US" sz="2800" dirty="0" smtClean="0">
                <a:solidFill>
                  <a:srgbClr val="FF0000"/>
                </a:solidFill>
                <a:latin typeface="HGP創英角ｺﾞｼｯｸUB" panose="020B0900000000000000" pitchFamily="50" charset="-128"/>
                <a:ea typeface="HGP創英角ｺﾞｼｯｸUB" panose="020B0900000000000000" pitchFamily="50" charset="-128"/>
              </a:rPr>
              <a:t>すすめる</a:t>
            </a:r>
            <a:r>
              <a:rPr lang="ja-JP" altLang="en-US" sz="4400" dirty="0" smtClean="0">
                <a:solidFill>
                  <a:srgbClr val="FF0000"/>
                </a:solidFill>
                <a:latin typeface="HGP創英角ｺﾞｼｯｸUB" panose="020B0900000000000000" pitchFamily="50" charset="-128"/>
                <a:ea typeface="HGP創英角ｺﾞｼｯｸUB" panose="020B0900000000000000" pitchFamily="50" charset="-128"/>
              </a:rPr>
              <a:t>「</a:t>
            </a:r>
            <a:r>
              <a:rPr lang="ja-JP" altLang="en-US" sz="4400" dirty="0">
                <a:solidFill>
                  <a:srgbClr val="FF0000"/>
                </a:solidFill>
                <a:latin typeface="HGP創英角ｺﾞｼｯｸUB" panose="020B0900000000000000" pitchFamily="50" charset="-128"/>
                <a:ea typeface="HGP創英角ｺﾞｼｯｸUB" panose="020B0900000000000000" pitchFamily="50" charset="-128"/>
              </a:rPr>
              <a:t>働かせ方改革」</a:t>
            </a:r>
            <a:r>
              <a:rPr lang="ja-JP" altLang="en-US" sz="4400" dirty="0" smtClean="0">
                <a:solidFill>
                  <a:srgbClr val="FF0000"/>
                </a:solidFill>
                <a:latin typeface="HGP創英角ｺﾞｼｯｸUB" panose="020B0900000000000000" pitchFamily="50" charset="-128"/>
                <a:ea typeface="HGP創英角ｺﾞｼｯｸUB" panose="020B0900000000000000" pitchFamily="50" charset="-128"/>
              </a:rPr>
              <a:t>Ｎ０！</a:t>
            </a:r>
            <a:endParaRPr lang="ja-JP" altLang="en-US" sz="4400"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026" name="Picture 2" descr="C:\Users\a.mizutani\AppData\Local\Microsoft\Windows\Temporary Internet Files\Content.IE5\7FIM8406\IMG_0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564904"/>
            <a:ext cx="4320480" cy="396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quarter" idx="13"/>
          </p:nvPr>
        </p:nvSpPr>
        <p:spPr>
          <a:xfrm>
            <a:off x="1084784" y="476672"/>
            <a:ext cx="7317432" cy="2553464"/>
          </a:xfrm>
        </p:spPr>
        <p:txBody>
          <a:bodyPr>
            <a:normAutofit/>
          </a:bodyPr>
          <a:lstStyle/>
          <a:p>
            <a:pPr marL="45717" indent="0">
              <a:buNone/>
            </a:pPr>
            <a:r>
              <a:rPr kumimoji="1" lang="ja-JP" altLang="en-US" sz="4400" dirty="0" smtClean="0">
                <a:latin typeface="HGS創英角ｺﾞｼｯｸUB" panose="020B0900000000000000" pitchFamily="50" charset="-128"/>
                <a:ea typeface="HGS創英角ｺﾞｼｯｸUB" panose="020B0900000000000000" pitchFamily="50" charset="-128"/>
              </a:rPr>
              <a:t>疲れた！もう働き続ける自信がない・・・・</a:t>
            </a:r>
            <a:endParaRPr kumimoji="1" lang="en-US" altLang="ja-JP" sz="4400" dirty="0" smtClean="0">
              <a:latin typeface="HGS創英角ｺﾞｼｯｸUB" panose="020B0900000000000000" pitchFamily="50" charset="-128"/>
              <a:ea typeface="HGS創英角ｺﾞｼｯｸUB" panose="020B0900000000000000" pitchFamily="50" charset="-128"/>
            </a:endParaRPr>
          </a:p>
          <a:p>
            <a:pPr marL="45717" indent="0">
              <a:buNone/>
            </a:pPr>
            <a:r>
              <a:rPr kumimoji="1" lang="ja-JP" altLang="en-US" sz="4400" dirty="0" smtClean="0">
                <a:latin typeface="HGS創英角ｺﾞｼｯｸUB" panose="020B0900000000000000" pitchFamily="50" charset="-128"/>
                <a:ea typeface="HGS創英角ｺﾞｼｯｸUB" panose="020B0900000000000000" pitchFamily="50" charset="-128"/>
              </a:rPr>
              <a:t>どうしたらいの？</a:t>
            </a:r>
            <a:endParaRPr kumimoji="1" lang="ja-JP" altLang="en-US" sz="4400" dirty="0">
              <a:latin typeface="HGS創英角ｺﾞｼｯｸUB" panose="020B0900000000000000" pitchFamily="50" charset="-128"/>
              <a:ea typeface="HGS創英角ｺﾞｼｯｸUB" panose="020B0900000000000000"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399323"/>
            <a:ext cx="54864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770788" y="404664"/>
            <a:ext cx="7372808" cy="2592288"/>
          </a:xfrm>
          <a:prstGeom prst="wedgeRoundRectCallout">
            <a:avLst>
              <a:gd name="adj1" fmla="val -41208"/>
              <a:gd name="adj2" fmla="val 7887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457192" y="6147224"/>
            <a:ext cx="4401059" cy="338554"/>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全労連女性部　職場実態調査（</a:t>
            </a:r>
            <a:r>
              <a:rPr kumimoji="1" lang="en-US" altLang="ja-JP" sz="1600" dirty="0" smtClean="0">
                <a:latin typeface="HG丸ｺﾞｼｯｸM-PRO" panose="020F0600000000000000" pitchFamily="50" charset="-128"/>
                <a:ea typeface="HG丸ｺﾞｼｯｸM-PRO" panose="020F0600000000000000" pitchFamily="50" charset="-128"/>
              </a:rPr>
              <a:t>2015</a:t>
            </a:r>
            <a:r>
              <a:rPr kumimoji="1" lang="ja-JP" altLang="en-US" sz="1600" dirty="0" smtClean="0">
                <a:latin typeface="HG丸ｺﾞｼｯｸM-PRO" panose="020F0600000000000000" pitchFamily="50" charset="-128"/>
                <a:ea typeface="HG丸ｺﾞｼｯｸM-PRO" panose="020F0600000000000000" pitchFamily="50" charset="-128"/>
              </a:rPr>
              <a:t>）より</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2050" name="Picture 2" descr="C:\Users\a.mizutani\AppData\Local\Microsoft\Windows\Temporary Internet Files\Content.IE5\WDDMM6CW\P3疲れ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1834272" cy="20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6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683568" y="620688"/>
            <a:ext cx="6400800" cy="576064"/>
          </a:xfrm>
        </p:spPr>
        <p:txBody>
          <a:bodyPr/>
          <a:lstStyle/>
          <a:p>
            <a:pPr marL="45717" indent="0">
              <a:buNone/>
            </a:pPr>
            <a:r>
              <a:rPr kumimoji="1" lang="ja-JP" altLang="en-US" b="1" dirty="0">
                <a:latin typeface="HGP創英角ｺﾞｼｯｸUB" panose="020B0900000000000000" pitchFamily="50" charset="-128"/>
                <a:ea typeface="HGP創英角ｺﾞｼｯｸUB" panose="020B0900000000000000" pitchFamily="50" charset="-128"/>
              </a:rPr>
              <a:t>そこへ、安倍首相がこんなメッセージ・・・</a:t>
            </a:r>
          </a:p>
        </p:txBody>
      </p:sp>
      <p:sp>
        <p:nvSpPr>
          <p:cNvPr id="4" name="角丸四角形 3"/>
          <p:cNvSpPr/>
          <p:nvPr/>
        </p:nvSpPr>
        <p:spPr>
          <a:xfrm>
            <a:off x="683568" y="1268760"/>
            <a:ext cx="5040560" cy="489654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43608" y="1610211"/>
            <a:ext cx="4608512" cy="4555093"/>
          </a:xfrm>
          <a:prstGeom prst="rect">
            <a:avLst/>
          </a:prstGeom>
          <a:noFill/>
        </p:spPr>
        <p:txBody>
          <a:bodyPr wrap="square" rtlCol="0">
            <a:spAutoFit/>
          </a:bodyPr>
          <a:lstStyle/>
          <a:p>
            <a:r>
              <a:rPr lang="ja-JP" altLang="en-US" sz="2400" b="1" dirty="0">
                <a:latin typeface="HGP創英角ｺﾞｼｯｸUB" panose="020B0900000000000000" pitchFamily="50" charset="-128"/>
                <a:ea typeface="HGP創英角ｺﾞｼｯｸUB" panose="020B0900000000000000" pitchFamily="50" charset="-128"/>
              </a:rPr>
              <a:t>●</a:t>
            </a:r>
            <a:r>
              <a:rPr kumimoji="1" lang="ja-JP" altLang="en-US" sz="2400" b="1" dirty="0">
                <a:latin typeface="HGP創英角ｺﾞｼｯｸUB" panose="020B0900000000000000" pitchFamily="50" charset="-128"/>
                <a:ea typeface="HGP創英角ｺﾞｼｯｸUB" panose="020B0900000000000000" pitchFamily="50" charset="-128"/>
              </a:rPr>
              <a:t>「一億総活躍」の鍵は、</a:t>
            </a:r>
            <a:endParaRPr kumimoji="1" lang="en-US" altLang="ja-JP" sz="2400" b="1" dirty="0">
              <a:latin typeface="HGP創英角ｺﾞｼｯｸUB" panose="020B0900000000000000" pitchFamily="50" charset="-128"/>
              <a:ea typeface="HGP創英角ｺﾞｼｯｸUB" panose="020B0900000000000000" pitchFamily="50" charset="-128"/>
            </a:endParaRPr>
          </a:p>
          <a:p>
            <a:pPr algn="ctr"/>
            <a:r>
              <a:rPr lang="ja-JP" altLang="en-US" sz="2400" b="1" dirty="0">
                <a:latin typeface="HGP創英角ｺﾞｼｯｸUB" panose="020B0900000000000000" pitchFamily="50" charset="-128"/>
                <a:ea typeface="HGP創英角ｺﾞｼｯｸUB" panose="020B0900000000000000" pitchFamily="50" charset="-128"/>
              </a:rPr>
              <a:t>　　</a:t>
            </a:r>
            <a:r>
              <a:rPr kumimoji="1" lang="ja-JP" altLang="en-US" sz="3200" b="1" dirty="0">
                <a:solidFill>
                  <a:srgbClr val="0070C0"/>
                </a:solidFill>
                <a:latin typeface="HGP創英角ﾎﾟｯﾌﾟ体" panose="040B0A00000000000000" pitchFamily="50" charset="-128"/>
                <a:ea typeface="HGP創英角ﾎﾟｯﾌﾟ体" panose="040B0A00000000000000" pitchFamily="50" charset="-128"/>
              </a:rPr>
              <a:t>「働き方改革」</a:t>
            </a:r>
            <a:endParaRPr kumimoji="1" lang="en-US" altLang="ja-JP" sz="3200" b="1" dirty="0">
              <a:solidFill>
                <a:srgbClr val="0070C0"/>
              </a:solidFill>
              <a:latin typeface="HGP創英角ﾎﾟｯﾌﾟ体" panose="040B0A00000000000000" pitchFamily="50" charset="-128"/>
              <a:ea typeface="HGP創英角ﾎﾟｯﾌﾟ体" panose="040B0A00000000000000" pitchFamily="50" charset="-128"/>
            </a:endParaRPr>
          </a:p>
          <a:p>
            <a:endParaRPr lang="en-US" altLang="ja-JP" sz="2400" b="1" dirty="0">
              <a:latin typeface="HGP創英角ｺﾞｼｯｸUB" panose="020B0900000000000000" pitchFamily="50" charset="-128"/>
              <a:ea typeface="HGP創英角ｺﾞｼｯｸUB" panose="020B0900000000000000" pitchFamily="50" charset="-128"/>
            </a:endParaRPr>
          </a:p>
          <a:p>
            <a:r>
              <a:rPr lang="ja-JP" altLang="en-US" sz="2400" b="1" dirty="0">
                <a:latin typeface="HGP創英角ｺﾞｼｯｸUB" panose="020B0900000000000000" pitchFamily="50" charset="-128"/>
                <a:ea typeface="HGP創英角ｺﾞｼｯｸUB" panose="020B0900000000000000" pitchFamily="50" charset="-128"/>
              </a:rPr>
              <a:t>● 子育て、介護など多様なライフスタイルと仕事とを両立させるため</a:t>
            </a:r>
            <a:r>
              <a:rPr lang="ja-JP" altLang="en-US" sz="2400" b="1" dirty="0">
                <a:solidFill>
                  <a:srgbClr val="00B0F0"/>
                </a:solidFill>
                <a:latin typeface="HGP創英角ｺﾞｼｯｸUB" panose="020B0900000000000000" pitchFamily="50" charset="-128"/>
                <a:ea typeface="HGP創英角ｺﾞｼｯｸUB" panose="020B0900000000000000" pitchFamily="50" charset="-128"/>
              </a:rPr>
              <a:t>長時間労働の慣行を断ち切る</a:t>
            </a:r>
            <a:endParaRPr lang="en-US" altLang="ja-JP" sz="2400" b="1" dirty="0">
              <a:solidFill>
                <a:srgbClr val="00B0F0"/>
              </a:solidFill>
              <a:latin typeface="HGP創英角ｺﾞｼｯｸUB" panose="020B0900000000000000" pitchFamily="50" charset="-128"/>
              <a:ea typeface="HGP創英角ｺﾞｼｯｸUB" panose="020B0900000000000000" pitchFamily="50" charset="-128"/>
            </a:endParaRPr>
          </a:p>
          <a:p>
            <a:endParaRPr lang="en-US" altLang="ja-JP" sz="2400" b="1" dirty="0">
              <a:latin typeface="HGP創英角ｺﾞｼｯｸUB" panose="020B0900000000000000" pitchFamily="50" charset="-128"/>
              <a:ea typeface="HGP創英角ｺﾞｼｯｸUB" panose="020B0900000000000000" pitchFamily="50" charset="-128"/>
            </a:endParaRPr>
          </a:p>
          <a:p>
            <a:r>
              <a:rPr lang="ja-JP" altLang="en-US" sz="2400" b="1" dirty="0">
                <a:latin typeface="HGP創英角ｺﾞｼｯｸUB" panose="020B0900000000000000" pitchFamily="50" charset="-128"/>
                <a:ea typeface="HGP創英角ｺﾞｼｯｸUB" panose="020B0900000000000000" pitchFamily="50" charset="-128"/>
              </a:rPr>
              <a:t>● </a:t>
            </a:r>
            <a:r>
              <a:rPr kumimoji="1" lang="ja-JP" altLang="en-US" sz="2400" b="1" dirty="0">
                <a:solidFill>
                  <a:srgbClr val="00B0F0"/>
                </a:solidFill>
                <a:latin typeface="HGP創英角ｺﾞｼｯｸUB" panose="020B0900000000000000" pitchFamily="50" charset="-128"/>
                <a:ea typeface="HGP創英角ｺﾞｼｯｸUB" panose="020B0900000000000000" pitchFamily="50" charset="-128"/>
              </a:rPr>
              <a:t>同一労働同一賃金</a:t>
            </a:r>
            <a:r>
              <a:rPr kumimoji="1" lang="ja-JP" altLang="en-US" sz="2400" b="1" dirty="0">
                <a:latin typeface="HGP創英角ｺﾞｼｯｸUB" panose="020B0900000000000000" pitchFamily="50" charset="-128"/>
                <a:ea typeface="HGP創英角ｺﾞｼｯｸUB" panose="020B0900000000000000" pitchFamily="50" charset="-128"/>
              </a:rPr>
              <a:t>を実現。</a:t>
            </a:r>
            <a:endParaRPr kumimoji="1" lang="en-US" altLang="ja-JP" sz="2400" b="1" dirty="0">
              <a:latin typeface="HGP創英角ｺﾞｼｯｸUB" panose="020B0900000000000000" pitchFamily="50" charset="-128"/>
              <a:ea typeface="HGP創英角ｺﾞｼｯｸUB" panose="020B0900000000000000" pitchFamily="50" charset="-128"/>
            </a:endParaRPr>
          </a:p>
          <a:p>
            <a:r>
              <a:rPr kumimoji="1" lang="en-US" altLang="ja-JP" sz="2400" b="1" dirty="0">
                <a:latin typeface="HGP創英角ｺﾞｼｯｸUB" panose="020B0900000000000000" pitchFamily="50" charset="-128"/>
                <a:ea typeface="HGP創英角ｺﾞｼｯｸUB" panose="020B0900000000000000" pitchFamily="50" charset="-128"/>
              </a:rPr>
              <a:t>『</a:t>
            </a:r>
            <a:r>
              <a:rPr kumimoji="1" lang="ja-JP" altLang="en-US" sz="2400" b="1" dirty="0">
                <a:latin typeface="HGP創英角ｺﾞｼｯｸUB" panose="020B0900000000000000" pitchFamily="50" charset="-128"/>
                <a:ea typeface="HGP創英角ｺﾞｼｯｸUB" panose="020B0900000000000000" pitchFamily="50" charset="-128"/>
              </a:rPr>
              <a:t>非正規</a:t>
            </a:r>
            <a:r>
              <a:rPr kumimoji="1" lang="en-US" altLang="ja-JP" sz="2400" b="1" dirty="0">
                <a:latin typeface="HGP創英角ｺﾞｼｯｸUB" panose="020B0900000000000000" pitchFamily="50" charset="-128"/>
                <a:ea typeface="HGP創英角ｺﾞｼｯｸUB" panose="020B0900000000000000" pitchFamily="50" charset="-128"/>
              </a:rPr>
              <a:t>』</a:t>
            </a:r>
            <a:r>
              <a:rPr kumimoji="1" lang="ja-JP" altLang="en-US" sz="2400" b="1" dirty="0">
                <a:latin typeface="HGP創英角ｺﾞｼｯｸUB" panose="020B0900000000000000" pitchFamily="50" charset="-128"/>
                <a:ea typeface="HGP創英角ｺﾞｼｯｸUB" panose="020B0900000000000000" pitchFamily="50" charset="-128"/>
              </a:rPr>
              <a:t>という言葉をこの国から一掃する</a:t>
            </a:r>
            <a:endParaRPr kumimoji="1" lang="en-US" altLang="ja-JP" sz="2400" b="1" dirty="0">
              <a:latin typeface="HGP創英角ｺﾞｼｯｸUB" panose="020B0900000000000000" pitchFamily="50" charset="-128"/>
              <a:ea typeface="HGP創英角ｺﾞｼｯｸUB" panose="020B0900000000000000" pitchFamily="50" charset="-128"/>
            </a:endParaRPr>
          </a:p>
          <a:p>
            <a:r>
              <a:rPr lang="ja-JP" altLang="en-US" sz="2400" b="1" dirty="0">
                <a:latin typeface="HGP創英角ｺﾞｼｯｸUB" panose="020B0900000000000000" pitchFamily="50" charset="-128"/>
                <a:ea typeface="HGP創英角ｺﾞｼｯｸUB" panose="020B0900000000000000" pitchFamily="50" charset="-128"/>
              </a:rPr>
              <a:t>　</a:t>
            </a:r>
            <a:endParaRPr lang="en-US" altLang="ja-JP" sz="2400" b="1" dirty="0">
              <a:latin typeface="HGP創英角ｺﾞｼｯｸUB" panose="020B0900000000000000" pitchFamily="50" charset="-128"/>
              <a:ea typeface="HGP創英角ｺﾞｼｯｸUB" panose="020B0900000000000000" pitchFamily="50" charset="-128"/>
            </a:endParaRPr>
          </a:p>
          <a:p>
            <a:r>
              <a:rPr kumimoji="1" lang="ja-JP" altLang="en-US" b="1" dirty="0" smtClean="0">
                <a:latin typeface="HGP創英角ｺﾞｼｯｸUB" panose="020B0900000000000000" pitchFamily="50" charset="-128"/>
                <a:ea typeface="HGP創英角ｺﾞｼｯｸUB" panose="020B0900000000000000" pitchFamily="50" charset="-128"/>
              </a:rPr>
              <a:t>　　　　　</a:t>
            </a:r>
            <a:r>
              <a:rPr kumimoji="1" lang="en-US" altLang="ja-JP" b="1" dirty="0" smtClean="0">
                <a:latin typeface="HGP創英角ｺﾞｼｯｸUB" panose="020B0900000000000000" pitchFamily="50" charset="-128"/>
                <a:ea typeface="HGP創英角ｺﾞｼｯｸUB" panose="020B0900000000000000" pitchFamily="50" charset="-128"/>
              </a:rPr>
              <a:t>2016</a:t>
            </a:r>
            <a:r>
              <a:rPr kumimoji="1" lang="ja-JP" altLang="en-US" b="1" dirty="0">
                <a:latin typeface="HGP創英角ｺﾞｼｯｸUB" panose="020B0900000000000000" pitchFamily="50" charset="-128"/>
                <a:ea typeface="HGP創英角ｺﾞｼｯｸUB" panose="020B0900000000000000" pitchFamily="50" charset="-128"/>
              </a:rPr>
              <a:t>年</a:t>
            </a:r>
            <a:r>
              <a:rPr kumimoji="1" lang="en-US" altLang="ja-JP" b="1" dirty="0">
                <a:latin typeface="HGP創英角ｺﾞｼｯｸUB" panose="020B0900000000000000" pitchFamily="50" charset="-128"/>
                <a:ea typeface="HGP創英角ｺﾞｼｯｸUB" panose="020B0900000000000000" pitchFamily="50" charset="-128"/>
              </a:rPr>
              <a:t>8</a:t>
            </a:r>
            <a:r>
              <a:rPr kumimoji="1" lang="ja-JP" altLang="en-US" b="1" dirty="0">
                <a:latin typeface="HGP創英角ｺﾞｼｯｸUB" panose="020B0900000000000000" pitchFamily="50" charset="-128"/>
                <a:ea typeface="HGP創英角ｺﾞｼｯｸUB" panose="020B0900000000000000" pitchFamily="50" charset="-128"/>
              </a:rPr>
              <a:t>月　記者会見での発言</a:t>
            </a: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428" y="4831335"/>
            <a:ext cx="1594404" cy="18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6084168" y="1273879"/>
            <a:ext cx="2880320" cy="4027330"/>
            <a:chOff x="6084168" y="1273879"/>
            <a:chExt cx="2880320" cy="4027330"/>
          </a:xfrm>
        </p:grpSpPr>
        <p:sp>
          <p:nvSpPr>
            <p:cNvPr id="8" name="雲形吹き出し 7"/>
            <p:cNvSpPr/>
            <p:nvPr/>
          </p:nvSpPr>
          <p:spPr>
            <a:xfrm>
              <a:off x="6300192" y="3140969"/>
              <a:ext cx="2592288" cy="2160240"/>
            </a:xfrm>
            <a:prstGeom prst="cloudCallout">
              <a:avLst>
                <a:gd name="adj1" fmla="val -73624"/>
                <a:gd name="adj2" fmla="val -590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482748" y="3634284"/>
              <a:ext cx="2481740" cy="1200329"/>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いいじゃ</a:t>
              </a:r>
              <a:r>
                <a:rPr kumimoji="1" lang="ja-JP" altLang="en-US" b="1" dirty="0" err="1">
                  <a:latin typeface="HG丸ｺﾞｼｯｸM-PRO" panose="020F0600000000000000" pitchFamily="50" charset="-128"/>
                  <a:ea typeface="HG丸ｺﾞｼｯｸM-PRO" panose="020F0600000000000000" pitchFamily="50" charset="-128"/>
                </a:rPr>
                <a:t>な</a:t>
              </a:r>
              <a:r>
                <a:rPr kumimoji="1" lang="ja-JP" altLang="en-US" b="1" dirty="0">
                  <a:latin typeface="HG丸ｺﾞｼｯｸM-PRO" panose="020F0600000000000000" pitchFamily="50" charset="-128"/>
                  <a:ea typeface="HG丸ｺﾞｼｯｸM-PRO" panose="020F0600000000000000" pitchFamily="50" charset="-128"/>
                </a:rPr>
                <a:t>ー</a:t>
              </a:r>
              <a:r>
                <a:rPr kumimoji="1" lang="ja-JP" altLang="en-US" b="1" dirty="0" err="1">
                  <a:latin typeface="HG丸ｺﾞｼｯｸM-PRO" panose="020F0600000000000000" pitchFamily="50" charset="-128"/>
                  <a:ea typeface="HG丸ｺﾞｼｯｸM-PRO" panose="020F0600000000000000" pitchFamily="50" charset="-128"/>
                </a:rPr>
                <a:t>い</a:t>
              </a:r>
              <a:r>
                <a:rPr kumimoji="1" lang="ja-JP" altLang="en-US" b="1" dirty="0">
                  <a:latin typeface="HG丸ｺﾞｼｯｸM-PRO" panose="020F0600000000000000" pitchFamily="50" charset="-128"/>
                  <a:ea typeface="HG丸ｺﾞｼｯｸM-PRO" panose="020F0600000000000000" pitchFamily="50" charset="-128"/>
                </a:rPr>
                <a:t>？！</a:t>
              </a:r>
              <a:endParaRPr kumimoji="1"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安倍さん</a:t>
              </a:r>
              <a:r>
                <a:rPr lang="ja-JP" altLang="en-US" b="1" dirty="0" err="1">
                  <a:latin typeface="HG丸ｺﾞｼｯｸM-PRO" panose="020F0600000000000000" pitchFamily="50" charset="-128"/>
                  <a:ea typeface="HG丸ｺﾞｼｯｸM-PRO" panose="020F0600000000000000" pitchFamily="50" charset="-128"/>
                </a:rPr>
                <a:t>て</a:t>
              </a:r>
              <a:r>
                <a:rPr lang="ja-JP" altLang="en-US" b="1" dirty="0">
                  <a:latin typeface="HG丸ｺﾞｼｯｸM-PRO" panose="020F0600000000000000" pitchFamily="50" charset="-128"/>
                  <a:ea typeface="HG丸ｺﾞｼｯｸM-PRO" panose="020F0600000000000000" pitchFamily="50" charset="-128"/>
                </a:rPr>
                <a:t>、女性の味方？</a:t>
              </a:r>
              <a:endParaRPr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期待してる！</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273879"/>
              <a:ext cx="2376264" cy="188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75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txBox="1">
            <a:spLocks noGrp="1"/>
          </p:cNvSpPr>
          <p:nvPr>
            <p:ph sz="quarter" idx="13"/>
          </p:nvPr>
        </p:nvSpPr>
        <p:spPr>
          <a:xfrm>
            <a:off x="683568" y="764704"/>
            <a:ext cx="2564904" cy="1017198"/>
          </a:xfrm>
          <a:prstGeom prst="rect">
            <a:avLst/>
          </a:prstGeom>
          <a:noFill/>
        </p:spPr>
        <p:txBody>
          <a:bodyPr wrap="square" rtlCol="0">
            <a:spAutoFit/>
          </a:bodyPr>
          <a:lstStyle/>
          <a:p>
            <a:pPr marL="45717" indent="0">
              <a:buNone/>
            </a:pPr>
            <a:r>
              <a:rPr kumimoji="1" lang="ja-JP" altLang="en-US" sz="1800" b="1" dirty="0" smtClean="0">
                <a:latin typeface="HG丸ｺﾞｼｯｸM-PRO" panose="020F0600000000000000" pitchFamily="50" charset="-128"/>
                <a:ea typeface="HG丸ｺﾞｼｯｸM-PRO" panose="020F0600000000000000" pitchFamily="50" charset="-128"/>
              </a:rPr>
              <a:t>いやいや・・・</a:t>
            </a:r>
            <a:endParaRPr kumimoji="1" lang="en-US" altLang="ja-JP" sz="1800" b="1" dirty="0" smtClean="0">
              <a:latin typeface="HG丸ｺﾞｼｯｸM-PRO" panose="020F0600000000000000" pitchFamily="50" charset="-128"/>
              <a:ea typeface="HG丸ｺﾞｼｯｸM-PRO" panose="020F0600000000000000" pitchFamily="50" charset="-128"/>
            </a:endParaRPr>
          </a:p>
          <a:p>
            <a:pPr marL="45717" indent="0">
              <a:buNone/>
            </a:pPr>
            <a:r>
              <a:rPr lang="ja-JP" altLang="en-US" sz="1800" b="1" dirty="0" smtClean="0">
                <a:latin typeface="HG丸ｺﾞｼｯｸM-PRO" panose="020F0600000000000000" pitchFamily="50" charset="-128"/>
                <a:ea typeface="HG丸ｺﾞｼｯｸM-PRO" panose="020F0600000000000000" pitchFamily="50" charset="-128"/>
              </a:rPr>
              <a:t>甘い言葉に惑わされちゃいけません。</a:t>
            </a:r>
            <a:endParaRPr kumimoji="1" lang="ja-JP" altLang="en-US" sz="1800" b="1" dirty="0">
              <a:latin typeface="HG丸ｺﾞｼｯｸM-PRO" panose="020F0600000000000000" pitchFamily="50" charset="-128"/>
              <a:ea typeface="HG丸ｺﾞｼｯｸM-PRO" panose="020F0600000000000000" pitchFamily="50" charset="-128"/>
            </a:endParaRP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670890"/>
            <a:ext cx="1594404" cy="18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3779912" y="764704"/>
            <a:ext cx="5040560" cy="554461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929403" y="1118800"/>
            <a:ext cx="4891069" cy="5016758"/>
          </a:xfrm>
          <a:prstGeom prst="rect">
            <a:avLst/>
          </a:prstGeom>
          <a:noFill/>
        </p:spPr>
        <p:txBody>
          <a:bodyPr wrap="square" rtlCol="0">
            <a:spAutoFit/>
          </a:bodyPr>
          <a:lstStyle/>
          <a:p>
            <a:r>
              <a:rPr kumimoji="1" lang="ja-JP" altLang="en-US" b="1" dirty="0" smtClean="0">
                <a:latin typeface="HGP創英角ｺﾞｼｯｸUB" panose="020B0900000000000000" pitchFamily="50" charset="-128"/>
                <a:ea typeface="HGP創英角ｺﾞｼｯｸUB" panose="020B0900000000000000" pitchFamily="50" charset="-128"/>
              </a:rPr>
              <a:t>安倍首相が本当にやりたいのは・・・</a:t>
            </a:r>
            <a:endParaRPr kumimoji="1" lang="en-US" altLang="ja-JP" b="1" dirty="0" smtClean="0">
              <a:latin typeface="HGP創英角ｺﾞｼｯｸUB" panose="020B0900000000000000" pitchFamily="50" charset="-128"/>
              <a:ea typeface="HGP創英角ｺﾞｼｯｸUB" panose="020B0900000000000000" pitchFamily="50" charset="-128"/>
            </a:endParaRPr>
          </a:p>
          <a:p>
            <a:endParaRPr kumimoji="1" lang="en-US" altLang="ja-JP" b="1" dirty="0" smtClean="0">
              <a:latin typeface="HGP創英角ｺﾞｼｯｸUB" panose="020B0900000000000000" pitchFamily="50" charset="-128"/>
              <a:ea typeface="HGP創英角ｺﾞｼｯｸUB" panose="020B0900000000000000" pitchFamily="50" charset="-128"/>
            </a:endParaRPr>
          </a:p>
          <a:p>
            <a:r>
              <a:rPr lang="ja-JP" altLang="en-US" sz="2400" b="1" dirty="0" smtClean="0">
                <a:latin typeface="HGP創英角ｺﾞｼｯｸUB" panose="020B0900000000000000" pitchFamily="50" charset="-128"/>
                <a:ea typeface="HGP創英角ｺﾞｼｯｸUB" panose="020B0900000000000000" pitchFamily="50" charset="-128"/>
              </a:rPr>
              <a:t>使用者</a:t>
            </a:r>
            <a:r>
              <a:rPr lang="ja-JP" altLang="en-US" sz="2400" b="1" dirty="0">
                <a:latin typeface="HGP創英角ｺﾞｼｯｸUB" panose="020B0900000000000000" pitchFamily="50" charset="-128"/>
                <a:ea typeface="HGP創英角ｺﾞｼｯｸUB" panose="020B0900000000000000" pitchFamily="50" charset="-128"/>
              </a:rPr>
              <a:t>が</a:t>
            </a:r>
            <a:r>
              <a:rPr lang="ja-JP" altLang="en-US" sz="2400" b="1" dirty="0" smtClean="0">
                <a:latin typeface="HGP創英角ｺﾞｼｯｸUB" panose="020B0900000000000000" pitchFamily="50" charset="-128"/>
                <a:ea typeface="HGP創英角ｺﾞｼｯｸUB" panose="020B0900000000000000" pitchFamily="50" charset="-128"/>
              </a:rPr>
              <a:t>、</a:t>
            </a:r>
            <a:endParaRPr lang="en-US" altLang="ja-JP" sz="2400" b="1" dirty="0" smtClean="0">
              <a:latin typeface="HGP創英角ｺﾞｼｯｸUB" panose="020B0900000000000000" pitchFamily="50" charset="-128"/>
              <a:ea typeface="HGP創英角ｺﾞｼｯｸUB" panose="020B0900000000000000" pitchFamily="50" charset="-128"/>
            </a:endParaRPr>
          </a:p>
          <a:p>
            <a:r>
              <a:rPr kumimoji="1" lang="ja-JP" altLang="en-US" sz="2800" b="1" dirty="0" smtClean="0">
                <a:solidFill>
                  <a:schemeClr val="accent5">
                    <a:lumMod val="75000"/>
                  </a:schemeClr>
                </a:solidFill>
                <a:latin typeface="HGP創英角ｺﾞｼｯｸUB" panose="020B0900000000000000" pitchFamily="50" charset="-128"/>
                <a:ea typeface="HGP創英角ｺﾞｼｯｸUB" panose="020B0900000000000000" pitchFamily="50" charset="-128"/>
              </a:rPr>
              <a:t>①好きな時に好きなように</a:t>
            </a:r>
            <a:endParaRPr kumimoji="1" lang="en-US" altLang="ja-JP" sz="2800" b="1" dirty="0" smtClean="0">
              <a:solidFill>
                <a:schemeClr val="accent5">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2800" b="1" dirty="0" smtClean="0">
                <a:solidFill>
                  <a:schemeClr val="accent5">
                    <a:lumMod val="75000"/>
                  </a:schemeClr>
                </a:solidFill>
                <a:latin typeface="HGP創英角ｺﾞｼｯｸUB" panose="020B0900000000000000" pitchFamily="50" charset="-128"/>
                <a:ea typeface="HGP創英角ｺﾞｼｯｸUB" panose="020B0900000000000000" pitchFamily="50" charset="-128"/>
              </a:rPr>
              <a:t>②低コストで</a:t>
            </a:r>
            <a:endParaRPr lang="en-US" altLang="ja-JP" sz="2800" b="1" dirty="0" smtClean="0">
              <a:solidFill>
                <a:schemeClr val="accent5">
                  <a:lumMod val="75000"/>
                </a:schemeClr>
              </a:solidFill>
              <a:latin typeface="HGP創英角ｺﾞｼｯｸUB" panose="020B0900000000000000" pitchFamily="50" charset="-128"/>
              <a:ea typeface="HGP創英角ｺﾞｼｯｸUB" panose="020B0900000000000000" pitchFamily="50" charset="-128"/>
            </a:endParaRPr>
          </a:p>
          <a:p>
            <a:r>
              <a:rPr kumimoji="1" lang="ja-JP" altLang="en-US" sz="2800" b="1" dirty="0">
                <a:solidFill>
                  <a:schemeClr val="accent5">
                    <a:lumMod val="75000"/>
                  </a:schemeClr>
                </a:solidFill>
                <a:latin typeface="HGP創英角ｺﾞｼｯｸUB" panose="020B0900000000000000" pitchFamily="50" charset="-128"/>
                <a:ea typeface="HGP創英角ｺﾞｼｯｸUB" panose="020B0900000000000000" pitchFamily="50" charset="-128"/>
              </a:rPr>
              <a:t>　</a:t>
            </a:r>
            <a:r>
              <a:rPr kumimoji="1" lang="ja-JP" altLang="en-US" sz="2800" b="1" dirty="0" smtClean="0">
                <a:solidFill>
                  <a:schemeClr val="accent5">
                    <a:lumMod val="75000"/>
                  </a:schemeClr>
                </a:solidFill>
                <a:latin typeface="HGP創英角ｺﾞｼｯｸUB" panose="020B0900000000000000" pitchFamily="50" charset="-128"/>
                <a:ea typeface="HGP創英角ｺﾞｼｯｸUB" panose="020B0900000000000000" pitchFamily="50" charset="-128"/>
              </a:rPr>
              <a:t>　働かせられるしくみづくり</a:t>
            </a:r>
            <a:endParaRPr kumimoji="1" lang="en-US" altLang="ja-JP" sz="2800" b="1" dirty="0" smtClean="0">
              <a:solidFill>
                <a:schemeClr val="accent5">
                  <a:lumMod val="75000"/>
                </a:schemeClr>
              </a:solidFill>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なんですよ</a:t>
            </a:r>
            <a:r>
              <a:rPr lang="ja-JP" altLang="en-US" b="1" dirty="0" smtClean="0">
                <a:latin typeface="HGP創英角ｺﾞｼｯｸUB" panose="020B0900000000000000" pitchFamily="50" charset="-128"/>
                <a:ea typeface="HGP創英角ｺﾞｼｯｸUB" panose="020B0900000000000000" pitchFamily="50" charset="-128"/>
              </a:rPr>
              <a:t>！</a:t>
            </a:r>
            <a:endParaRPr lang="en-US" altLang="ja-JP" b="1" dirty="0" smtClean="0">
              <a:latin typeface="HGP創英角ｺﾞｼｯｸUB" panose="020B0900000000000000" pitchFamily="50" charset="-128"/>
              <a:ea typeface="HGP創英角ｺﾞｼｯｸUB" panose="020B0900000000000000" pitchFamily="50" charset="-128"/>
            </a:endParaRPr>
          </a:p>
          <a:p>
            <a:endParaRPr lang="en-US" altLang="ja-JP" b="1" dirty="0" smtClean="0">
              <a:latin typeface="HGP創英角ｺﾞｼｯｸUB" panose="020B0900000000000000" pitchFamily="50" charset="-128"/>
              <a:ea typeface="HGP創英角ｺﾞｼｯｸUB" panose="020B0900000000000000" pitchFamily="50" charset="-128"/>
            </a:endParaRPr>
          </a:p>
          <a:p>
            <a:pPr algn="just"/>
            <a:r>
              <a:rPr lang="ja-JP" altLang="en-US" sz="2000" b="1" dirty="0">
                <a:latin typeface="HGP創英角ｺﾞｼｯｸUB" panose="020B0900000000000000" pitchFamily="50" charset="-128"/>
                <a:ea typeface="HGP創英角ｺﾞｼｯｸUB" panose="020B0900000000000000" pitchFamily="50" charset="-128"/>
              </a:rPr>
              <a:t>その狙いをはっきり</a:t>
            </a:r>
            <a:r>
              <a:rPr lang="ja-JP" altLang="en-US" sz="2000" b="1" dirty="0" smtClean="0">
                <a:latin typeface="HGP創英角ｺﾞｼｯｸUB" panose="020B0900000000000000" pitchFamily="50" charset="-128"/>
                <a:ea typeface="HGP創英角ｺﾞｼｯｸUB" panose="020B0900000000000000" pitchFamily="50" charset="-128"/>
              </a:rPr>
              <a:t>と語っているのが、</a:t>
            </a:r>
            <a:endParaRPr lang="ja-JP" altLang="en-US" sz="2000" b="1" dirty="0">
              <a:latin typeface="HGP創英角ｺﾞｼｯｸUB" panose="020B0900000000000000" pitchFamily="50" charset="-128"/>
              <a:ea typeface="HGP創英角ｺﾞｼｯｸUB" panose="020B0900000000000000" pitchFamily="50" charset="-128"/>
            </a:endParaRPr>
          </a:p>
          <a:p>
            <a:pPr algn="just">
              <a:spcAft>
                <a:spcPts val="0"/>
              </a:spcAft>
            </a:pPr>
            <a:r>
              <a:rPr lang="ja-JP" altLang="ja-JP" sz="3600" b="1" kern="100" dirty="0" smtClean="0">
                <a:solidFill>
                  <a:srgbClr val="FF0000"/>
                </a:solidFill>
                <a:latin typeface="Century"/>
                <a:ea typeface="HG丸ｺﾞｼｯｸM-PRO"/>
                <a:cs typeface="Times New Roman"/>
              </a:rPr>
              <a:t>「</a:t>
            </a:r>
            <a:r>
              <a:rPr lang="ja-JP" altLang="ja-JP" sz="3600" b="1" kern="100" dirty="0">
                <a:solidFill>
                  <a:srgbClr val="FF0000"/>
                </a:solidFill>
                <a:latin typeface="Century"/>
                <a:ea typeface="HG丸ｺﾞｼｯｸM-PRO"/>
                <a:cs typeface="Times New Roman"/>
              </a:rPr>
              <a:t>働き方の未来</a:t>
            </a:r>
            <a:r>
              <a:rPr lang="en-US" altLang="ja-JP" sz="3600" b="1" kern="100" dirty="0">
                <a:solidFill>
                  <a:srgbClr val="FF0000"/>
                </a:solidFill>
                <a:latin typeface="Century"/>
                <a:ea typeface="HG丸ｺﾞｼｯｸM-PRO"/>
                <a:cs typeface="Times New Roman"/>
              </a:rPr>
              <a:t>2035</a:t>
            </a:r>
            <a:r>
              <a:rPr lang="ja-JP" altLang="ja-JP" sz="3600" b="1" kern="100" dirty="0">
                <a:solidFill>
                  <a:srgbClr val="FF0000"/>
                </a:solidFill>
                <a:latin typeface="Century"/>
                <a:ea typeface="HG丸ｺﾞｼｯｸM-PRO"/>
                <a:cs typeface="Times New Roman"/>
              </a:rPr>
              <a:t>」</a:t>
            </a:r>
            <a:endParaRPr lang="ja-JP" altLang="ja-JP" sz="1400" kern="100" dirty="0">
              <a:latin typeface="Century"/>
              <a:ea typeface="ＭＳ 明朝"/>
              <a:cs typeface="Times New Roman"/>
            </a:endParaRPr>
          </a:p>
          <a:p>
            <a:pPr fontAlgn="base" hangingPunct="0"/>
            <a:r>
              <a:rPr lang="ja-JP" altLang="ja-JP" dirty="0">
                <a:solidFill>
                  <a:srgbClr val="525860"/>
                </a:solidFill>
                <a:latin typeface="HGP創英角ｺﾞｼｯｸUB" panose="020B0900000000000000" pitchFamily="50" charset="-128"/>
                <a:ea typeface="HGP創英角ｺﾞｼｯｸUB" panose="020B0900000000000000" pitchFamily="50" charset="-128"/>
                <a:cs typeface="ＭＳ 明朝"/>
              </a:rPr>
              <a:t>【厚生労働省「働き方の未来</a:t>
            </a:r>
            <a:r>
              <a:rPr lang="en-US" altLang="ja-JP" dirty="0">
                <a:solidFill>
                  <a:srgbClr val="525860"/>
                </a:solidFill>
                <a:latin typeface="HGP創英角ｺﾞｼｯｸUB" panose="020B0900000000000000" pitchFamily="50" charset="-128"/>
                <a:ea typeface="HGP創英角ｺﾞｼｯｸUB" panose="020B0900000000000000" pitchFamily="50" charset="-128"/>
                <a:cs typeface="Roboto Regular"/>
              </a:rPr>
              <a:t> 2035</a:t>
            </a:r>
            <a:r>
              <a:rPr lang="ja-JP" altLang="ja-JP" dirty="0">
                <a:solidFill>
                  <a:srgbClr val="525860"/>
                </a:solidFill>
                <a:latin typeface="HGP創英角ｺﾞｼｯｸUB" panose="020B0900000000000000" pitchFamily="50" charset="-128"/>
                <a:ea typeface="HGP創英角ｺﾞｼｯｸUB" panose="020B0900000000000000" pitchFamily="50" charset="-128"/>
                <a:cs typeface="ＭＳ 明朝"/>
              </a:rPr>
              <a:t>：一人ひとりが輝くために</a:t>
            </a:r>
            <a:r>
              <a:rPr lang="ja-JP" altLang="ja-JP" dirty="0" smtClean="0">
                <a:solidFill>
                  <a:srgbClr val="525860"/>
                </a:solidFill>
                <a:latin typeface="HGP創英角ｺﾞｼｯｸUB" panose="020B0900000000000000" pitchFamily="50" charset="-128"/>
                <a:ea typeface="HGP創英角ｺﾞｼｯｸUB" panose="020B0900000000000000" pitchFamily="50" charset="-128"/>
                <a:cs typeface="ＭＳ 明朝"/>
              </a:rPr>
              <a:t>」懇談会</a:t>
            </a:r>
            <a:r>
              <a:rPr lang="ja-JP" altLang="ja-JP" dirty="0">
                <a:solidFill>
                  <a:srgbClr val="525860"/>
                </a:solidFill>
                <a:latin typeface="HGP創英角ｺﾞｼｯｸUB" panose="020B0900000000000000" pitchFamily="50" charset="-128"/>
                <a:ea typeface="HGP創英角ｺﾞｼｯｸUB" panose="020B0900000000000000" pitchFamily="50" charset="-128"/>
                <a:cs typeface="ＭＳ 明朝"/>
              </a:rPr>
              <a:t>報告書、</a:t>
            </a:r>
            <a:r>
              <a:rPr lang="en-US" altLang="ja-JP" dirty="0">
                <a:solidFill>
                  <a:srgbClr val="525860"/>
                </a:solidFill>
                <a:latin typeface="HGP創英角ｺﾞｼｯｸUB" panose="020B0900000000000000" pitchFamily="50" charset="-128"/>
                <a:ea typeface="HGP創英角ｺﾞｼｯｸUB" panose="020B0900000000000000" pitchFamily="50" charset="-128"/>
                <a:cs typeface="Roboto Regular"/>
              </a:rPr>
              <a:t>2016 </a:t>
            </a:r>
            <a:r>
              <a:rPr lang="ja-JP" altLang="ja-JP" dirty="0">
                <a:solidFill>
                  <a:srgbClr val="525860"/>
                </a:solidFill>
                <a:latin typeface="HGP創英角ｺﾞｼｯｸUB" panose="020B0900000000000000" pitchFamily="50" charset="-128"/>
                <a:ea typeface="HGP創英角ｺﾞｼｯｸUB" panose="020B0900000000000000" pitchFamily="50" charset="-128"/>
                <a:cs typeface="ＭＳ 明朝"/>
              </a:rPr>
              <a:t>年</a:t>
            </a:r>
            <a:r>
              <a:rPr lang="en-US" altLang="ja-JP" dirty="0">
                <a:solidFill>
                  <a:srgbClr val="525860"/>
                </a:solidFill>
                <a:latin typeface="HGP創英角ｺﾞｼｯｸUB" panose="020B0900000000000000" pitchFamily="50" charset="-128"/>
                <a:ea typeface="HGP創英角ｺﾞｼｯｸUB" panose="020B0900000000000000" pitchFamily="50" charset="-128"/>
                <a:cs typeface="Roboto Regular"/>
              </a:rPr>
              <a:t>8</a:t>
            </a:r>
            <a:r>
              <a:rPr lang="ja-JP" altLang="ja-JP" dirty="0">
                <a:solidFill>
                  <a:srgbClr val="525860"/>
                </a:solidFill>
                <a:latin typeface="HGP創英角ｺﾞｼｯｸUB" panose="020B0900000000000000" pitchFamily="50" charset="-128"/>
                <a:ea typeface="HGP創英角ｺﾞｼｯｸUB" panose="020B0900000000000000" pitchFamily="50" charset="-128"/>
                <a:cs typeface="ＭＳ 明朝"/>
              </a:rPr>
              <a:t>月】</a:t>
            </a:r>
            <a:endParaRPr lang="ja-JP" altLang="ja-JP" sz="1400" kern="100" dirty="0">
              <a:latin typeface="HGP創英角ｺﾞｼｯｸUB" panose="020B0900000000000000" pitchFamily="50" charset="-128"/>
              <a:ea typeface="HGP創英角ｺﾞｼｯｸUB" panose="020B0900000000000000" pitchFamily="50" charset="-128"/>
              <a:cs typeface="Times New Roman"/>
            </a:endParaRPr>
          </a:p>
          <a:p>
            <a:pPr indent="408305" fontAlgn="base" hangingPunct="0"/>
            <a:endParaRPr lang="en-US" altLang="ja-JP" sz="2400" b="1" dirty="0" smtClean="0">
              <a:solidFill>
                <a:srgbClr val="525860"/>
              </a:solidFill>
              <a:latin typeface="HGP創英角ｺﾞｼｯｸUB" panose="020B0900000000000000" pitchFamily="50" charset="-128"/>
              <a:ea typeface="HGP創英角ｺﾞｼｯｸUB" panose="020B0900000000000000" pitchFamily="50" charset="-128"/>
              <a:cs typeface="ＭＳ 明朝"/>
            </a:endParaRPr>
          </a:p>
          <a:p>
            <a:pPr indent="408305" fontAlgn="base" hangingPunct="0"/>
            <a:r>
              <a:rPr lang="ja-JP" altLang="ja-JP" sz="2400" b="1" dirty="0" smtClean="0">
                <a:latin typeface="HGP創英角ｺﾞｼｯｸUB" panose="020B0900000000000000" pitchFamily="50" charset="-128"/>
                <a:ea typeface="HGP創英角ｺﾞｼｯｸUB" panose="020B0900000000000000" pitchFamily="50" charset="-128"/>
                <a:cs typeface="ＭＳ 明朝"/>
              </a:rPr>
              <a:t>その</a:t>
            </a:r>
            <a:r>
              <a:rPr lang="ja-JP" altLang="ja-JP" sz="2400" b="1" dirty="0">
                <a:latin typeface="HGP創英角ｺﾞｼｯｸUB" panose="020B0900000000000000" pitchFamily="50" charset="-128"/>
                <a:ea typeface="HGP創英角ｺﾞｼｯｸUB" panose="020B0900000000000000" pitchFamily="50" charset="-128"/>
                <a:cs typeface="ＭＳ 明朝"/>
              </a:rPr>
              <a:t>恐ろしい</a:t>
            </a:r>
            <a:r>
              <a:rPr lang="ja-JP" altLang="ja-JP" sz="2400" b="1" dirty="0" smtClean="0">
                <a:latin typeface="HGP創英角ｺﾞｼｯｸUB" panose="020B0900000000000000" pitchFamily="50" charset="-128"/>
                <a:ea typeface="HGP創英角ｺﾞｼｯｸUB" panose="020B0900000000000000" pitchFamily="50" charset="-128"/>
                <a:cs typeface="ＭＳ 明朝"/>
              </a:rPr>
              <a:t>中身</a:t>
            </a:r>
            <a:r>
              <a:rPr lang="ja-JP" altLang="en-US" sz="2400" b="1" dirty="0" smtClean="0">
                <a:latin typeface="HGP創英角ｺﾞｼｯｸUB" panose="020B0900000000000000" pitchFamily="50" charset="-128"/>
                <a:ea typeface="HGP創英角ｺﾞｼｯｸUB" panose="020B0900000000000000" pitchFamily="50" charset="-128"/>
                <a:cs typeface="ＭＳ 明朝"/>
              </a:rPr>
              <a:t>と</a:t>
            </a:r>
            <a:r>
              <a:rPr lang="ja-JP" altLang="ja-JP" sz="2400" b="1" dirty="0" smtClean="0">
                <a:latin typeface="HGP創英角ｺﾞｼｯｸUB" panose="020B0900000000000000" pitchFamily="50" charset="-128"/>
                <a:ea typeface="HGP創英角ｺﾞｼｯｸUB" panose="020B0900000000000000" pitchFamily="50" charset="-128"/>
                <a:cs typeface="ＭＳ 明朝"/>
              </a:rPr>
              <a:t>は</a:t>
            </a:r>
            <a:r>
              <a:rPr lang="ja-JP" altLang="ja-JP" sz="2400" b="1" dirty="0">
                <a:latin typeface="HGP創英角ｺﾞｼｯｸUB" panose="020B0900000000000000" pitchFamily="50" charset="-128"/>
                <a:ea typeface="HGP創英角ｺﾞｼｯｸUB" panose="020B0900000000000000" pitchFamily="50" charset="-128"/>
                <a:cs typeface="ＭＳ 明朝"/>
              </a:rPr>
              <a:t>・・</a:t>
            </a:r>
            <a:r>
              <a:rPr lang="ja-JP" altLang="ja-JP" sz="2400" b="1" dirty="0" smtClean="0">
                <a:latin typeface="HGP創英角ｺﾞｼｯｸUB" panose="020B0900000000000000" pitchFamily="50" charset="-128"/>
                <a:ea typeface="HGP創英角ｺﾞｼｯｸUB" panose="020B0900000000000000" pitchFamily="50" charset="-128"/>
                <a:cs typeface="ＭＳ 明朝"/>
              </a:rPr>
              <a:t>・</a:t>
            </a:r>
            <a:endParaRPr lang="ja-JP" altLang="ja-JP" sz="1400" kern="100" dirty="0">
              <a:latin typeface="HGP創英角ｺﾞｼｯｸUB" panose="020B0900000000000000" pitchFamily="50" charset="-128"/>
              <a:ea typeface="HGP創英角ｺﾞｼｯｸUB" panose="020B0900000000000000" pitchFamily="50" charset="-128"/>
              <a:cs typeface="Times New Roman"/>
            </a:endParaRPr>
          </a:p>
        </p:txBody>
      </p:sp>
      <p:sp>
        <p:nvSpPr>
          <p:cNvPr id="10" name="雲形吹き出し 9"/>
          <p:cNvSpPr/>
          <p:nvPr/>
        </p:nvSpPr>
        <p:spPr>
          <a:xfrm>
            <a:off x="683568" y="2085394"/>
            <a:ext cx="2952328" cy="2160240"/>
          </a:xfrm>
          <a:prstGeom prst="cloudCallout">
            <a:avLst>
              <a:gd name="adj1" fmla="val -42134"/>
              <a:gd name="adj2" fmla="val 558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43608" y="2426850"/>
            <a:ext cx="2481740" cy="1200329"/>
          </a:xfrm>
          <a:prstGeom prst="rect">
            <a:avLst/>
          </a:prstGeom>
          <a:noFill/>
        </p:spPr>
        <p:txBody>
          <a:bodyPr wrap="square" rtlCol="0">
            <a:spAutoFit/>
          </a:bodyPr>
          <a:lstStyle/>
          <a:p>
            <a:r>
              <a:rPr lang="ja-JP" altLang="ja-JP" b="1" dirty="0">
                <a:latin typeface="HGS創英角ﾎﾟｯﾌﾟ体" panose="040B0A00000000000000" pitchFamily="50" charset="-128"/>
                <a:ea typeface="HGS創英角ﾎﾟｯﾌﾟ体" panose="040B0A00000000000000" pitchFamily="50" charset="-128"/>
              </a:rPr>
              <a:t>日本</a:t>
            </a:r>
            <a:r>
              <a:rPr lang="ja-JP" altLang="ja-JP" b="1" dirty="0" smtClean="0">
                <a:latin typeface="HGS創英角ﾎﾟｯﾌﾟ体" panose="040B0A00000000000000" pitchFamily="50" charset="-128"/>
                <a:ea typeface="HGS創英角ﾎﾟｯﾌﾟ体" panose="040B0A00000000000000" pitchFamily="50" charset="-128"/>
              </a:rPr>
              <a:t>を「</a:t>
            </a:r>
            <a:r>
              <a:rPr lang="ja-JP" altLang="ja-JP" b="1" dirty="0">
                <a:latin typeface="HGS創英角ﾎﾟｯﾌﾟ体" panose="040B0A00000000000000" pitchFamily="50" charset="-128"/>
                <a:ea typeface="HGS創英角ﾎﾟｯﾌﾟ体" panose="040B0A00000000000000" pitchFamily="50" charset="-128"/>
              </a:rPr>
              <a:t>世界で一番、企業が活動しやすい国</a:t>
            </a:r>
            <a:r>
              <a:rPr lang="ja-JP" altLang="ja-JP" b="1" dirty="0" smtClean="0">
                <a:latin typeface="HGS創英角ﾎﾟｯﾌﾟ体" panose="040B0A00000000000000" pitchFamily="50" charset="-128"/>
                <a:ea typeface="HGS創英角ﾎﾟｯﾌﾟ体" panose="040B0A00000000000000" pitchFamily="50" charset="-128"/>
              </a:rPr>
              <a:t>」に</a:t>
            </a:r>
            <a:r>
              <a:rPr lang="ja-JP" altLang="ja-JP" b="1" dirty="0">
                <a:latin typeface="HGS創英角ﾎﾟｯﾌﾟ体" panose="040B0A00000000000000" pitchFamily="50" charset="-128"/>
                <a:ea typeface="HGS創英角ﾎﾟｯﾌﾟ体" panose="040B0A00000000000000" pitchFamily="50" charset="-128"/>
              </a:rPr>
              <a:t>するのが僕の夢だし・・・</a:t>
            </a:r>
            <a:r>
              <a:rPr lang="ja-JP" altLang="ja-JP" sz="1600" b="1"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128876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barn(inVertical)">
                                      <p:cBhvr>
                                        <p:cTn id="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72" y="725517"/>
            <a:ext cx="8712968" cy="1440160"/>
          </a:xfrm>
        </p:spPr>
        <p:txBody>
          <a:bodyPr/>
          <a:lstStyle/>
          <a:p>
            <a:pPr marL="0" indent="0" algn="ctr">
              <a:buNone/>
            </a:pPr>
            <a:r>
              <a:rPr lang="en-US" altLang="ja-JP" sz="3800" dirty="0">
                <a:solidFill>
                  <a:schemeClr val="tx2">
                    <a:lumMod val="60000"/>
                    <a:lumOff val="40000"/>
                  </a:schemeClr>
                </a:solidFill>
                <a:effectLst/>
              </a:rPr>
              <a:t>20</a:t>
            </a:r>
            <a:r>
              <a:rPr lang="ja-JP" altLang="ja-JP" sz="3800" dirty="0">
                <a:solidFill>
                  <a:schemeClr val="tx2">
                    <a:lumMod val="60000"/>
                    <a:lumOff val="40000"/>
                  </a:schemeClr>
                </a:solidFill>
                <a:effectLst/>
              </a:rPr>
              <a:t>年</a:t>
            </a:r>
            <a:r>
              <a:rPr lang="ja-JP" altLang="en-US" sz="3800" dirty="0">
                <a:solidFill>
                  <a:schemeClr val="tx2">
                    <a:lumMod val="60000"/>
                    <a:lumOff val="40000"/>
                  </a:schemeClr>
                </a:solidFill>
                <a:effectLst/>
              </a:rPr>
              <a:t>後には</a:t>
            </a:r>
            <a:r>
              <a:rPr lang="ja-JP" altLang="ja-JP" sz="3800" dirty="0">
                <a:solidFill>
                  <a:schemeClr val="tx2">
                    <a:lumMod val="60000"/>
                    <a:lumOff val="40000"/>
                  </a:schemeClr>
                </a:solidFill>
                <a:effectLst/>
              </a:rPr>
              <a:t>、</a:t>
            </a:r>
            <a:r>
              <a:rPr lang="ja-JP" altLang="en-US" sz="3800" dirty="0">
                <a:solidFill>
                  <a:schemeClr val="tx2">
                    <a:lumMod val="60000"/>
                    <a:lumOff val="40000"/>
                  </a:schemeClr>
                </a:solidFill>
                <a:effectLst/>
              </a:rPr>
              <a:t>ＩＴ革新で</a:t>
            </a:r>
            <a:r>
              <a:rPr lang="en-US" altLang="ja-JP" sz="3800" dirty="0">
                <a:solidFill>
                  <a:schemeClr val="tx2">
                    <a:lumMod val="60000"/>
                    <a:lumOff val="40000"/>
                  </a:schemeClr>
                </a:solidFill>
                <a:effectLst/>
              </a:rPr>
              <a:t/>
            </a:r>
            <a:br>
              <a:rPr lang="en-US" altLang="ja-JP" sz="3800" dirty="0">
                <a:solidFill>
                  <a:schemeClr val="tx2">
                    <a:lumMod val="60000"/>
                    <a:lumOff val="40000"/>
                  </a:schemeClr>
                </a:solidFill>
                <a:effectLst/>
              </a:rPr>
            </a:br>
            <a:r>
              <a:rPr lang="ja-JP" altLang="en-US" sz="3800" dirty="0">
                <a:solidFill>
                  <a:schemeClr val="tx2">
                    <a:lumMod val="60000"/>
                    <a:lumOff val="40000"/>
                  </a:schemeClr>
                </a:solidFill>
                <a:effectLst/>
              </a:rPr>
              <a:t>「時間と場所を選ばない働き方」に？</a:t>
            </a:r>
            <a:r>
              <a:rPr lang="en-US" altLang="ja-JP" sz="3800" dirty="0">
                <a:effectLst/>
              </a:rPr>
              <a:t/>
            </a:r>
            <a:br>
              <a:rPr lang="en-US" altLang="ja-JP" sz="3800" dirty="0">
                <a:effectLst/>
              </a:rPr>
            </a:br>
            <a:r>
              <a:rPr lang="en-US" altLang="ja-JP" sz="3800" dirty="0">
                <a:effectLst/>
              </a:rPr>
              <a:t/>
            </a:r>
            <a:br>
              <a:rPr lang="en-US" altLang="ja-JP" sz="3800" dirty="0">
                <a:effectLst/>
              </a:rPr>
            </a:br>
            <a:r>
              <a:rPr lang="ja-JP" altLang="ja-JP" sz="1800" dirty="0">
                <a:effectLst/>
              </a:rPr>
              <a:t/>
            </a:r>
            <a:br>
              <a:rPr lang="ja-JP" altLang="ja-JP" sz="1800" dirty="0">
                <a:effectLst/>
              </a:rPr>
            </a:br>
            <a:r>
              <a:rPr lang="ja-JP" altLang="ja-JP" dirty="0">
                <a:effectLst/>
              </a:rPr>
              <a:t/>
            </a:r>
            <a:br>
              <a:rPr lang="ja-JP" altLang="ja-JP" dirty="0">
                <a:effectLst/>
              </a:rPr>
            </a:br>
            <a:endParaRPr kumimoji="1" lang="ja-JP" altLang="en-US" dirty="0"/>
          </a:p>
        </p:txBody>
      </p:sp>
      <p:sp>
        <p:nvSpPr>
          <p:cNvPr id="3" name="コンテンツ プレースホルダー 2"/>
          <p:cNvSpPr>
            <a:spLocks noGrp="1"/>
          </p:cNvSpPr>
          <p:nvPr>
            <p:ph sz="quarter" idx="13"/>
          </p:nvPr>
        </p:nvSpPr>
        <p:spPr>
          <a:xfrm>
            <a:off x="755576" y="2274465"/>
            <a:ext cx="7344816" cy="1082527"/>
          </a:xfrm>
        </p:spPr>
        <p:txBody>
          <a:bodyPr>
            <a:normAutofit fontScale="32500" lnSpcReduction="20000"/>
          </a:bodyPr>
          <a:lstStyle/>
          <a:p>
            <a:pPr marL="45717" indent="0">
              <a:buNone/>
            </a:pPr>
            <a:r>
              <a:rPr lang="ja-JP" altLang="en-US" sz="7200" b="1" dirty="0">
                <a:latin typeface="+mj-ea"/>
                <a:ea typeface="+mj-ea"/>
              </a:rPr>
              <a:t>●インターネットやモバイルがなかった時代は、人が同じ場所に同時に集まり、仕事をしなければ、作業が進まなかった。</a:t>
            </a:r>
          </a:p>
          <a:p>
            <a:endParaRPr lang="ja-JP" altLang="en-US" sz="3800" dirty="0">
              <a:latin typeface="+mj-ea"/>
              <a:ea typeface="+mj-ea"/>
            </a:endParaRPr>
          </a:p>
          <a:p>
            <a:endParaRPr kumimoji="1" lang="ja-JP" altLang="en-US" dirty="0"/>
          </a:p>
        </p:txBody>
      </p:sp>
      <p:sp>
        <p:nvSpPr>
          <p:cNvPr id="4" name="角丸四角形 3"/>
          <p:cNvSpPr/>
          <p:nvPr/>
        </p:nvSpPr>
        <p:spPr>
          <a:xfrm>
            <a:off x="467544" y="2132856"/>
            <a:ext cx="8064896" cy="45365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67544" y="332656"/>
            <a:ext cx="2952328" cy="369332"/>
          </a:xfrm>
          <a:prstGeom prst="rect">
            <a:avLst/>
          </a:prstGeom>
          <a:noFill/>
          <a:ln>
            <a:solidFill>
              <a:schemeClr val="accent1">
                <a:shade val="50000"/>
                <a:shade val="75000"/>
                <a:satMod val="125000"/>
                <a:lumMod val="75000"/>
              </a:schemeClr>
            </a:solidFill>
          </a:ln>
        </p:spPr>
        <p:txBody>
          <a:bodyPr wrap="square" rtlCol="0">
            <a:spAutoFit/>
          </a:bodyPr>
          <a:lstStyle/>
          <a:p>
            <a:r>
              <a:rPr kumimoji="1" lang="ja-JP" altLang="en-US" b="1" dirty="0"/>
              <a:t>「働き方の未来</a:t>
            </a:r>
            <a:r>
              <a:rPr kumimoji="1" lang="en-US" altLang="ja-JP" b="1" dirty="0"/>
              <a:t>2035</a:t>
            </a:r>
            <a:r>
              <a:rPr kumimoji="1" lang="ja-JP" altLang="en-US" b="1" dirty="0"/>
              <a:t>　①</a:t>
            </a:r>
          </a:p>
        </p:txBody>
      </p:sp>
      <p:sp>
        <p:nvSpPr>
          <p:cNvPr id="6" name="コンテンツ プレースホルダー 2"/>
          <p:cNvSpPr txBox="1">
            <a:spLocks/>
          </p:cNvSpPr>
          <p:nvPr/>
        </p:nvSpPr>
        <p:spPr>
          <a:xfrm>
            <a:off x="884245" y="3356992"/>
            <a:ext cx="7216147" cy="1368152"/>
          </a:xfrm>
          <a:prstGeom prst="rect">
            <a:avLst/>
          </a:prstGeom>
        </p:spPr>
        <p:txBody>
          <a:bodyPr vert="horz" lIns="91435" tIns="45718" rIns="91435" bIns="45718" rtlCol="0">
            <a:normAutofit fontScale="32500" lnSpcReduction="20000"/>
          </a:bodyPr>
          <a:lstStyle>
            <a:lvl1pPr marL="228588"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12"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18"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24"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17"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123"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859"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5883"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620"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17" indent="0">
              <a:buFont typeface="Georgia" pitchFamily="18" charset="0"/>
              <a:buNone/>
            </a:pPr>
            <a:r>
              <a:rPr lang="ja-JP" altLang="en-US" sz="7200" b="1" dirty="0">
                <a:solidFill>
                  <a:srgbClr val="FF0000"/>
                </a:solidFill>
                <a:latin typeface="+mj-ea"/>
                <a:ea typeface="+mj-ea"/>
              </a:rPr>
              <a:t>今や情報技術が発展。異なる空間にいてもネットを通じてコミュニケーションでき、共同作業も可能。</a:t>
            </a:r>
          </a:p>
          <a:p>
            <a:pPr marL="45717" indent="0">
              <a:buFont typeface="Georgia" pitchFamily="18" charset="0"/>
              <a:buNone/>
            </a:pPr>
            <a:r>
              <a:rPr lang="ja-JP" altLang="en-US" sz="7200" b="1" dirty="0">
                <a:solidFill>
                  <a:srgbClr val="FF0000"/>
                </a:solidFill>
                <a:latin typeface="+mj-ea"/>
                <a:ea typeface="+mj-ea"/>
              </a:rPr>
              <a:t>同時刻に作業しなくても、ネット上に記録を残せば、共同作業ができるように。</a:t>
            </a:r>
            <a:endParaRPr lang="ja-JP" altLang="en-US" dirty="0"/>
          </a:p>
        </p:txBody>
      </p:sp>
      <p:sp>
        <p:nvSpPr>
          <p:cNvPr id="7" name="正方形/長方形 6"/>
          <p:cNvSpPr/>
          <p:nvPr/>
        </p:nvSpPr>
        <p:spPr>
          <a:xfrm>
            <a:off x="683568" y="4941168"/>
            <a:ext cx="7632848" cy="1508105"/>
          </a:xfrm>
          <a:prstGeom prst="rect">
            <a:avLst/>
          </a:prstGeom>
        </p:spPr>
        <p:txBody>
          <a:bodyPr wrap="square">
            <a:spAutoFit/>
          </a:bodyPr>
          <a:lstStyle/>
          <a:p>
            <a:pPr marL="45717" indent="0">
              <a:buNone/>
            </a:pPr>
            <a:r>
              <a:rPr lang="ja-JP" altLang="en-US" sz="2300" b="1" dirty="0">
                <a:latin typeface="+mj-ea"/>
              </a:rPr>
              <a:t>●もはや、職場にいる「時間」は労働の評価の指標とならない。時間や空間にしばられない働き方へ。</a:t>
            </a:r>
            <a:endParaRPr lang="en-US" altLang="ja-JP" sz="2300" b="1" dirty="0">
              <a:latin typeface="+mj-ea"/>
            </a:endParaRPr>
          </a:p>
          <a:p>
            <a:pPr marL="45717" indent="0">
              <a:buNone/>
            </a:pPr>
            <a:r>
              <a:rPr lang="ja-JP" altLang="en-US" sz="2300" b="1" dirty="0">
                <a:latin typeface="+mj-ea"/>
              </a:rPr>
              <a:t>そのために、</a:t>
            </a:r>
            <a:r>
              <a:rPr lang="ja-JP" altLang="en-US" sz="2300" b="1" dirty="0">
                <a:solidFill>
                  <a:srgbClr val="FF0000"/>
                </a:solidFill>
                <a:latin typeface="+mj-ea"/>
              </a:rPr>
              <a:t>働いた「時間」でなく「成果」による評価が重要に。</a:t>
            </a:r>
            <a:endParaRPr lang="en-US" altLang="ja-JP" sz="2300" b="1" dirty="0">
              <a:solidFill>
                <a:srgbClr val="FF0000"/>
              </a:solidFill>
              <a:latin typeface="+mj-ea"/>
            </a:endParaRPr>
          </a:p>
        </p:txBody>
      </p:sp>
    </p:spTree>
    <p:extLst>
      <p:ext uri="{BB962C8B-B14F-4D97-AF65-F5344CB8AC3E}">
        <p14:creationId xmlns:p14="http://schemas.microsoft.com/office/powerpoint/2010/main" val="25783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sz="quarter" idx="13"/>
          </p:nvPr>
        </p:nvSpPr>
        <p:spPr>
          <a:xfrm>
            <a:off x="539552" y="731520"/>
            <a:ext cx="7579500" cy="1041296"/>
          </a:xfrm>
        </p:spPr>
        <p:txBody>
          <a:bodyPr>
            <a:noAutofit/>
          </a:bodyPr>
          <a:lstStyle/>
          <a:p>
            <a:pPr marL="0" indent="0" algn="ctr">
              <a:buNone/>
            </a:pPr>
            <a:r>
              <a:rPr lang="ja-JP" altLang="ja-JP" sz="4400" b="1" dirty="0">
                <a:solidFill>
                  <a:schemeClr val="tx2">
                    <a:lumMod val="60000"/>
                    <a:lumOff val="40000"/>
                  </a:schemeClr>
                </a:solidFill>
                <a:effectLst/>
              </a:rPr>
              <a:t>２０３５年、正社員が消える</a:t>
            </a:r>
            <a:r>
              <a:rPr lang="en-US" altLang="ja-JP" sz="4000" b="1" dirty="0">
                <a:effectLst/>
              </a:rPr>
              <a:t/>
            </a:r>
            <a:br>
              <a:rPr lang="en-US" altLang="ja-JP" sz="4000" b="1" dirty="0">
                <a:effectLst/>
              </a:rPr>
            </a:br>
            <a:endParaRPr kumimoji="1" lang="ja-JP" altLang="en-US" sz="4000" b="1" dirty="0"/>
          </a:p>
        </p:txBody>
      </p:sp>
      <p:sp>
        <p:nvSpPr>
          <p:cNvPr id="5" name="テキスト ボックス 4"/>
          <p:cNvSpPr txBox="1"/>
          <p:nvPr/>
        </p:nvSpPr>
        <p:spPr>
          <a:xfrm>
            <a:off x="539552" y="332656"/>
            <a:ext cx="2952328" cy="369332"/>
          </a:xfrm>
          <a:prstGeom prst="rect">
            <a:avLst/>
          </a:prstGeom>
          <a:noFill/>
          <a:ln>
            <a:solidFill>
              <a:schemeClr val="accent1">
                <a:shade val="50000"/>
                <a:shade val="75000"/>
                <a:satMod val="125000"/>
                <a:lumMod val="75000"/>
              </a:schemeClr>
            </a:solidFill>
          </a:ln>
        </p:spPr>
        <p:txBody>
          <a:bodyPr wrap="square" rtlCol="0">
            <a:spAutoFit/>
          </a:bodyPr>
          <a:lstStyle/>
          <a:p>
            <a:r>
              <a:rPr kumimoji="1" lang="ja-JP" altLang="en-US" b="1" dirty="0"/>
              <a:t>「働き方の未来</a:t>
            </a:r>
            <a:r>
              <a:rPr kumimoji="1" lang="en-US" altLang="ja-JP" b="1" dirty="0"/>
              <a:t>2035</a:t>
            </a:r>
            <a:r>
              <a:rPr kumimoji="1" lang="ja-JP" altLang="en-US" b="1" dirty="0"/>
              <a:t>　②</a:t>
            </a:r>
          </a:p>
        </p:txBody>
      </p:sp>
      <p:sp>
        <p:nvSpPr>
          <p:cNvPr id="8" name="角丸四角形 7"/>
          <p:cNvSpPr/>
          <p:nvPr/>
        </p:nvSpPr>
        <p:spPr>
          <a:xfrm>
            <a:off x="539552" y="1556792"/>
            <a:ext cx="8136904" cy="47525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611560" y="1700809"/>
            <a:ext cx="7848872" cy="1584176"/>
          </a:xfrm>
          <a:prstGeom prst="rect">
            <a:avLst/>
          </a:prstGeom>
        </p:spPr>
        <p:txBody>
          <a:bodyPr vert="horz" lIns="91435" tIns="45718" rIns="91435" bIns="45718" rtlCol="0">
            <a:noAutofit/>
          </a:bodyPr>
          <a:lstStyle>
            <a:lvl1pPr marL="228588"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12"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18"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24"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17"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123"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859"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5883"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620" indent="-182871" algn="l" defTabSz="914353"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17" indent="0">
              <a:buNone/>
            </a:pPr>
            <a:r>
              <a:rPr lang="ja-JP" altLang="en-US" sz="2300" b="1" dirty="0"/>
              <a:t>●</a:t>
            </a:r>
            <a:r>
              <a:rPr lang="en-US" altLang="ja-JP" sz="2300" b="1" dirty="0"/>
              <a:t>2035</a:t>
            </a:r>
            <a:r>
              <a:rPr lang="ja-JP" altLang="ja-JP" sz="2300" b="1" dirty="0"/>
              <a:t>年の企業はミッションや目的が明確なプロジェクトの</a:t>
            </a:r>
            <a:r>
              <a:rPr lang="ja-JP" altLang="en-US" sz="2300" b="1" dirty="0"/>
              <a:t>「</a:t>
            </a:r>
            <a:r>
              <a:rPr lang="ja-JP" altLang="ja-JP" sz="2300" b="1" dirty="0"/>
              <a:t>かたまり</a:t>
            </a:r>
            <a:r>
              <a:rPr lang="ja-JP" altLang="en-US" sz="2300" b="1" dirty="0"/>
              <a:t>」</a:t>
            </a:r>
            <a:r>
              <a:rPr lang="ja-JP" altLang="ja-JP" sz="2300" b="1" dirty="0"/>
              <a:t>とな</a:t>
            </a:r>
            <a:r>
              <a:rPr lang="ja-JP" altLang="en-US" sz="2300" b="1" dirty="0"/>
              <a:t>る。労働者は</a:t>
            </a:r>
            <a:r>
              <a:rPr lang="ja-JP" altLang="ja-JP" sz="2300" b="1" dirty="0"/>
              <a:t>プロジェクト期間はその企業に所属</a:t>
            </a:r>
            <a:r>
              <a:rPr lang="ja-JP" altLang="en-US" sz="2300" b="1" dirty="0"/>
              <a:t>。</a:t>
            </a:r>
            <a:r>
              <a:rPr lang="ja-JP" altLang="ja-JP" sz="2300" b="1" dirty="0"/>
              <a:t>プロジェクト終了</a:t>
            </a:r>
            <a:r>
              <a:rPr lang="ja-JP" altLang="en-US" sz="2300" b="1" dirty="0"/>
              <a:t>で、</a:t>
            </a:r>
            <a:r>
              <a:rPr lang="ja-JP" altLang="ja-JP" sz="2300" b="1" dirty="0"/>
              <a:t>別企業に</a:t>
            </a:r>
            <a:r>
              <a:rPr lang="ja-JP" altLang="en-US" sz="2300" b="1" dirty="0"/>
              <a:t>移る。</a:t>
            </a:r>
            <a:r>
              <a:rPr lang="ja-JP" altLang="ja-JP" sz="2300" b="1" dirty="0"/>
              <a:t>人が事業に合わせて、柔軟に企業の内外を移動する。</a:t>
            </a:r>
            <a:endParaRPr lang="ja-JP" altLang="en-US" sz="2300" dirty="0"/>
          </a:p>
        </p:txBody>
      </p:sp>
      <p:pic>
        <p:nvPicPr>
          <p:cNvPr id="10"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789040"/>
            <a:ext cx="2088232" cy="2520280"/>
          </a:xfrm>
          <a:prstGeom prst="rect">
            <a:avLst/>
          </a:prstGeom>
          <a:noFill/>
          <a:ln>
            <a:noFill/>
          </a:ln>
          <a:extLst/>
        </p:spPr>
      </p:pic>
      <p:sp>
        <p:nvSpPr>
          <p:cNvPr id="11" name="正方形/長方形 10"/>
          <p:cNvSpPr/>
          <p:nvPr/>
        </p:nvSpPr>
        <p:spPr>
          <a:xfrm>
            <a:off x="683568" y="3284986"/>
            <a:ext cx="5760639" cy="2431435"/>
          </a:xfrm>
          <a:prstGeom prst="rect">
            <a:avLst/>
          </a:prstGeom>
        </p:spPr>
        <p:txBody>
          <a:bodyPr wrap="square">
            <a:spAutoFit/>
          </a:bodyPr>
          <a:lstStyle/>
          <a:p>
            <a:r>
              <a:rPr lang="ja-JP" altLang="en-US" sz="2300" b="1" dirty="0"/>
              <a:t>●</a:t>
            </a:r>
            <a:r>
              <a:rPr lang="ja-JP" altLang="ja-JP" sz="2300" b="1" dirty="0"/>
              <a:t>企業組織の内と外との垣根は曖昧に</a:t>
            </a:r>
            <a:r>
              <a:rPr lang="ja-JP" altLang="en-US" sz="2300" b="1" dirty="0"/>
              <a:t>。</a:t>
            </a:r>
            <a:r>
              <a:rPr lang="ja-JP" altLang="ja-JP" sz="2300" b="1" dirty="0">
                <a:solidFill>
                  <a:srgbClr val="FF0000"/>
                </a:solidFill>
              </a:rPr>
              <a:t>企業が人を抱え込む「正社員」スタイルは</a:t>
            </a:r>
            <a:r>
              <a:rPr lang="ja-JP" altLang="en-US" sz="2300" b="1" dirty="0">
                <a:solidFill>
                  <a:srgbClr val="FF0000"/>
                </a:solidFill>
              </a:rPr>
              <a:t>、</a:t>
            </a:r>
            <a:r>
              <a:rPr lang="ja-JP" altLang="ja-JP" sz="2300" b="1" dirty="0">
                <a:solidFill>
                  <a:srgbClr val="FF0000"/>
                </a:solidFill>
              </a:rPr>
              <a:t>変化を迫られる</a:t>
            </a:r>
            <a:r>
              <a:rPr lang="ja-JP" altLang="ja-JP" sz="2300" b="1" dirty="0" smtClean="0">
                <a:solidFill>
                  <a:srgbClr val="FF0000"/>
                </a:solidFill>
              </a:rPr>
              <a:t>。</a:t>
            </a:r>
            <a:endParaRPr lang="en-US" altLang="ja-JP" sz="2300" b="1" dirty="0" smtClean="0">
              <a:solidFill>
                <a:srgbClr val="FF0000"/>
              </a:solidFill>
            </a:endParaRPr>
          </a:p>
          <a:p>
            <a:endParaRPr lang="en-US" altLang="ja-JP" sz="1400" b="1" dirty="0">
              <a:solidFill>
                <a:srgbClr val="FF0000"/>
              </a:solidFill>
            </a:endParaRPr>
          </a:p>
          <a:p>
            <a:r>
              <a:rPr lang="ja-JP" altLang="en-US" sz="2300" b="1" dirty="0"/>
              <a:t>●</a:t>
            </a:r>
            <a:r>
              <a:rPr lang="ja-JP" altLang="ja-JP" sz="2300" b="1" dirty="0"/>
              <a:t>企業に所属する期間の長短や雇用保障の有無によ</a:t>
            </a:r>
            <a:r>
              <a:rPr lang="ja-JP" altLang="en-US" sz="2300" b="1" dirty="0"/>
              <a:t>る</a:t>
            </a:r>
            <a:r>
              <a:rPr lang="ja-JP" altLang="ja-JP" sz="2300" b="1" dirty="0"/>
              <a:t>「正社員」「非正規社員」</a:t>
            </a:r>
            <a:r>
              <a:rPr lang="ja-JP" altLang="en-US" sz="2300" b="1" dirty="0"/>
              <a:t>の</a:t>
            </a:r>
            <a:r>
              <a:rPr lang="ja-JP" altLang="ja-JP" sz="2300" b="1" dirty="0"/>
              <a:t>区分は</a:t>
            </a:r>
            <a:r>
              <a:rPr lang="ja-JP" altLang="en-US" sz="2300" b="1" dirty="0"/>
              <a:t>、</a:t>
            </a:r>
            <a:r>
              <a:rPr lang="ja-JP" altLang="ja-JP" sz="2300" b="1" dirty="0"/>
              <a:t>意味を持たなくなる</a:t>
            </a:r>
          </a:p>
        </p:txBody>
      </p:sp>
    </p:spTree>
    <p:extLst>
      <p:ext uri="{BB962C8B-B14F-4D97-AF65-F5344CB8AC3E}">
        <p14:creationId xmlns:p14="http://schemas.microsoft.com/office/powerpoint/2010/main" val="346845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1134276" y="2968255"/>
            <a:ext cx="6966116" cy="1252833"/>
          </a:xfrm>
        </p:spPr>
        <p:txBody>
          <a:bodyPr>
            <a:normAutofit/>
          </a:bodyPr>
          <a:lstStyle/>
          <a:p>
            <a:r>
              <a:rPr lang="ja-JP" altLang="en-US" b="1" dirty="0"/>
              <a:t>●働き方が自由に。複数の会社のプロジェクトに同時に従事する人も多くなる。</a:t>
            </a:r>
          </a:p>
          <a:p>
            <a:r>
              <a:rPr lang="ja-JP" altLang="en-US" b="1" dirty="0"/>
              <a:t>　</a:t>
            </a:r>
            <a:r>
              <a:rPr lang="ja-JP" altLang="en-US" b="1" dirty="0">
                <a:solidFill>
                  <a:srgbClr val="FF0000"/>
                </a:solidFill>
              </a:rPr>
              <a:t>個人事業主と従業員との境が曖昧に</a:t>
            </a:r>
            <a:r>
              <a:rPr lang="ja-JP" altLang="en-US" b="1" dirty="0"/>
              <a:t>なっていく。</a:t>
            </a:r>
            <a:endParaRPr lang="en-US" altLang="ja-JP" b="1" dirty="0"/>
          </a:p>
        </p:txBody>
      </p:sp>
      <p:sp>
        <p:nvSpPr>
          <p:cNvPr id="4" name="角丸四角形 3"/>
          <p:cNvSpPr/>
          <p:nvPr/>
        </p:nvSpPr>
        <p:spPr>
          <a:xfrm>
            <a:off x="971600" y="2708920"/>
            <a:ext cx="7128792" cy="381642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39552" y="332656"/>
            <a:ext cx="2952328" cy="369332"/>
          </a:xfrm>
          <a:prstGeom prst="rect">
            <a:avLst/>
          </a:prstGeom>
          <a:noFill/>
          <a:ln>
            <a:solidFill>
              <a:schemeClr val="accent1">
                <a:shade val="50000"/>
                <a:shade val="75000"/>
                <a:satMod val="125000"/>
                <a:lumMod val="75000"/>
              </a:schemeClr>
            </a:solidFill>
          </a:ln>
        </p:spPr>
        <p:txBody>
          <a:bodyPr wrap="square" rtlCol="0">
            <a:spAutoFit/>
          </a:bodyPr>
          <a:lstStyle/>
          <a:p>
            <a:r>
              <a:rPr kumimoji="1" lang="ja-JP" altLang="en-US" b="1" dirty="0"/>
              <a:t>「働き方の未来</a:t>
            </a:r>
            <a:r>
              <a:rPr kumimoji="1" lang="en-US" altLang="ja-JP" b="1" dirty="0"/>
              <a:t>2035</a:t>
            </a:r>
            <a:r>
              <a:rPr kumimoji="1" lang="ja-JP" altLang="en-US" b="1" dirty="0"/>
              <a:t>」③</a:t>
            </a:r>
          </a:p>
        </p:txBody>
      </p:sp>
      <p:sp>
        <p:nvSpPr>
          <p:cNvPr id="6" name="タイトル 1"/>
          <p:cNvSpPr txBox="1">
            <a:spLocks/>
          </p:cNvSpPr>
          <p:nvPr/>
        </p:nvSpPr>
        <p:spPr>
          <a:xfrm>
            <a:off x="198172" y="725517"/>
            <a:ext cx="8712968" cy="1263323"/>
          </a:xfrm>
          <a:prstGeom prst="rect">
            <a:avLst/>
          </a:prstGeom>
          <a:effectLst/>
        </p:spPr>
        <p:txBody>
          <a:bodyPr vert="horz" lIns="91435" tIns="45718" rIns="91435" bIns="45718" rtlCol="0" anchor="t" anchorCtr="0">
            <a:noAutofit/>
          </a:bodyPr>
          <a:lstStyle>
            <a:lvl1pPr marL="640047" indent="-457177" algn="l" defTabSz="914353"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Font typeface="Georgia" pitchFamily="18" charset="0"/>
              <a:buNone/>
            </a:pPr>
            <a:r>
              <a:rPr lang="ja-JP" altLang="en-US" sz="3800" dirty="0">
                <a:solidFill>
                  <a:schemeClr val="accent1">
                    <a:lumMod val="75000"/>
                  </a:schemeClr>
                </a:solidFill>
                <a:effectLst/>
              </a:rPr>
              <a:t>「雇用労働者」でなく「個人事業主」</a:t>
            </a:r>
            <a:endParaRPr lang="en-US" altLang="ja-JP" sz="3800" dirty="0">
              <a:solidFill>
                <a:schemeClr val="accent1">
                  <a:lumMod val="75000"/>
                </a:schemeClr>
              </a:solidFill>
              <a:effectLst/>
            </a:endParaRPr>
          </a:p>
          <a:p>
            <a:pPr marL="0" indent="0" algn="ctr">
              <a:buFont typeface="Georgia" pitchFamily="18" charset="0"/>
              <a:buNone/>
            </a:pPr>
            <a:r>
              <a:rPr lang="ja-JP" altLang="en-US" sz="3800" dirty="0" smtClean="0">
                <a:solidFill>
                  <a:schemeClr val="accent1">
                    <a:lumMod val="75000"/>
                  </a:schemeClr>
                </a:solidFill>
                <a:effectLst/>
              </a:rPr>
              <a:t>が普通の働き方に</a:t>
            </a:r>
            <a:r>
              <a:rPr lang="ja-JP" altLang="en-US" sz="3800" dirty="0">
                <a:solidFill>
                  <a:schemeClr val="accent1">
                    <a:lumMod val="75000"/>
                  </a:schemeClr>
                </a:solidFill>
                <a:effectLst/>
              </a:rPr>
              <a:t>？</a:t>
            </a:r>
            <a:r>
              <a:rPr lang="ja-JP" altLang="ja-JP" sz="1800" dirty="0">
                <a:effectLst/>
              </a:rPr>
              <a:t/>
            </a:r>
            <a:br>
              <a:rPr lang="ja-JP" altLang="ja-JP" sz="1800" dirty="0">
                <a:effectLst/>
              </a:rPr>
            </a:br>
            <a:r>
              <a:rPr lang="ja-JP" altLang="ja-JP" dirty="0">
                <a:effectLst/>
              </a:rPr>
              <a:t/>
            </a:r>
            <a:br>
              <a:rPr lang="ja-JP" altLang="ja-JP" dirty="0">
                <a:effectLst/>
              </a:rPr>
            </a:br>
            <a:endParaRPr lang="ja-JP" altLang="en-US" dirty="0"/>
          </a:p>
        </p:txBody>
      </p:sp>
      <p:sp>
        <p:nvSpPr>
          <p:cNvPr id="7" name="タイトル 1"/>
          <p:cNvSpPr txBox="1">
            <a:spLocks/>
          </p:cNvSpPr>
          <p:nvPr/>
        </p:nvSpPr>
        <p:spPr>
          <a:xfrm>
            <a:off x="1187624" y="1844824"/>
            <a:ext cx="7128792" cy="687259"/>
          </a:xfrm>
          <a:prstGeom prst="rect">
            <a:avLst/>
          </a:prstGeom>
          <a:effectLst/>
        </p:spPr>
        <p:txBody>
          <a:bodyPr vert="horz" lIns="91435" tIns="45718" rIns="91435" bIns="45718" rtlCol="0" anchor="t" anchorCtr="0">
            <a:noAutofit/>
          </a:bodyPr>
          <a:lstStyle>
            <a:lvl1pPr marL="640047" indent="-457177" algn="l" defTabSz="914353"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Font typeface="Georgia" pitchFamily="18" charset="0"/>
              <a:buNone/>
            </a:pPr>
            <a:r>
              <a:rPr lang="ja-JP" altLang="en-US" sz="3800" dirty="0">
                <a:solidFill>
                  <a:schemeClr val="accent6"/>
                </a:solidFill>
                <a:effectLst/>
              </a:rPr>
              <a:t>⇒労働法が適用されない！</a:t>
            </a:r>
            <a:endParaRPr lang="en-US" altLang="ja-JP" sz="3800" dirty="0">
              <a:solidFill>
                <a:schemeClr val="accent6"/>
              </a:solidFill>
              <a:effectLst/>
            </a:endParaRPr>
          </a:p>
          <a:p>
            <a:pPr marL="0" indent="0" algn="ctr">
              <a:buFont typeface="Georgia" pitchFamily="18" charset="0"/>
              <a:buNone/>
            </a:pPr>
            <a:r>
              <a:rPr lang="en-US" altLang="ja-JP" sz="3800" dirty="0">
                <a:effectLst/>
              </a:rPr>
              <a:t/>
            </a:r>
            <a:br>
              <a:rPr lang="en-US" altLang="ja-JP" sz="3800" dirty="0">
                <a:effectLst/>
              </a:rPr>
            </a:br>
            <a:r>
              <a:rPr lang="en-US" altLang="ja-JP" sz="3800" dirty="0">
                <a:effectLst/>
              </a:rPr>
              <a:t/>
            </a:r>
            <a:br>
              <a:rPr lang="en-US" altLang="ja-JP" sz="3800" dirty="0">
                <a:effectLst/>
              </a:rPr>
            </a:br>
            <a:r>
              <a:rPr lang="ja-JP" altLang="ja-JP" sz="1800" dirty="0">
                <a:effectLst/>
              </a:rPr>
              <a:t/>
            </a:r>
            <a:br>
              <a:rPr lang="ja-JP" altLang="ja-JP" sz="1800" dirty="0">
                <a:effectLst/>
              </a:rPr>
            </a:br>
            <a:r>
              <a:rPr lang="ja-JP" altLang="ja-JP" dirty="0">
                <a:effectLst/>
              </a:rPr>
              <a:t/>
            </a:r>
            <a:br>
              <a:rPr lang="ja-JP" altLang="ja-JP" dirty="0">
                <a:effectLst/>
              </a:rPr>
            </a:br>
            <a:endParaRPr lang="ja-JP" altLang="en-US" dirty="0"/>
          </a:p>
        </p:txBody>
      </p:sp>
      <p:sp>
        <p:nvSpPr>
          <p:cNvPr id="8" name="サブタイトル 1"/>
          <p:cNvSpPr txBox="1">
            <a:spLocks/>
          </p:cNvSpPr>
          <p:nvPr/>
        </p:nvSpPr>
        <p:spPr>
          <a:xfrm>
            <a:off x="1168418" y="4293097"/>
            <a:ext cx="6966116" cy="1944216"/>
          </a:xfrm>
          <a:prstGeom prst="rect">
            <a:avLst/>
          </a:prstGeom>
        </p:spPr>
        <p:txBody>
          <a:bodyPr vert="horz" lIns="91435" tIns="45718" rIns="91435" bIns="45718" rtlCol="0">
            <a:normAutofit/>
          </a:bodyPr>
          <a:lstStyle>
            <a:lvl1pPr marL="0" indent="0" algn="l" defTabSz="914353"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177"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35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530"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706"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588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060"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236"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413" indent="0" algn="ctr" defTabSz="914353"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r>
              <a:rPr lang="ja-JP" altLang="en-US" b="1" dirty="0"/>
              <a:t>● </a:t>
            </a:r>
            <a:r>
              <a:rPr lang="en-US" altLang="ja-JP" b="1" dirty="0"/>
              <a:t>2035 </a:t>
            </a:r>
            <a:r>
              <a:rPr lang="ja-JP" altLang="ja-JP" b="1" dirty="0"/>
              <a:t>年</a:t>
            </a:r>
            <a:r>
              <a:rPr lang="ja-JP" altLang="en-US" b="1" dirty="0"/>
              <a:t>には</a:t>
            </a:r>
            <a:r>
              <a:rPr lang="ja-JP" altLang="ja-JP" b="1" dirty="0"/>
              <a:t>、</a:t>
            </a:r>
            <a:r>
              <a:rPr lang="ja-JP" altLang="ja-JP" b="1" u="sng" dirty="0"/>
              <a:t>個人が、より多様な働き方</a:t>
            </a:r>
            <a:r>
              <a:rPr lang="ja-JP" altLang="en-US" b="1" u="sng" dirty="0"/>
              <a:t>を選び</a:t>
            </a:r>
            <a:r>
              <a:rPr lang="ja-JP" altLang="ja-JP" b="1" u="sng" dirty="0"/>
              <a:t>、企業や経営者との</a:t>
            </a:r>
            <a:r>
              <a:rPr lang="ja-JP" altLang="ja-JP" b="1" u="sng" dirty="0">
                <a:solidFill>
                  <a:schemeClr val="accent6"/>
                </a:solidFill>
              </a:rPr>
              <a:t>対等な契約</a:t>
            </a:r>
            <a:r>
              <a:rPr lang="ja-JP" altLang="ja-JP" b="1" dirty="0"/>
              <a:t>によって、自律的に活動できる社会に大きく変わる</a:t>
            </a:r>
            <a:endParaRPr lang="en-US" altLang="ja-JP" b="1" dirty="0"/>
          </a:p>
          <a:p>
            <a:r>
              <a:rPr lang="ja-JP" altLang="en-US" b="1" dirty="0"/>
              <a:t>● </a:t>
            </a:r>
            <a:r>
              <a:rPr lang="ja-JP" altLang="ja-JP" b="1" dirty="0"/>
              <a:t>すべての働くという活動も、</a:t>
            </a:r>
            <a:r>
              <a:rPr lang="ja-JP" altLang="ja-JP" b="1" u="sng" dirty="0"/>
              <a:t>相手方と契約を結ぶ以上は、</a:t>
            </a:r>
            <a:r>
              <a:rPr lang="ja-JP" altLang="ja-JP" b="1" u="sng" dirty="0">
                <a:solidFill>
                  <a:srgbClr val="FF0000"/>
                </a:solidFill>
              </a:rPr>
              <a:t>民法が基礎</a:t>
            </a:r>
            <a:r>
              <a:rPr lang="ja-JP" altLang="ja-JP" b="1" dirty="0">
                <a:solidFill>
                  <a:srgbClr val="FF0000"/>
                </a:solidFill>
              </a:rPr>
              <a:t>になる</a:t>
            </a:r>
            <a:r>
              <a:rPr lang="ja-JP" altLang="ja-JP" b="1" dirty="0"/>
              <a:t>。</a:t>
            </a:r>
            <a:endParaRPr lang="ja-JP" altLang="en-US" dirty="0"/>
          </a:p>
        </p:txBody>
      </p:sp>
      <p:sp>
        <p:nvSpPr>
          <p:cNvPr id="9" name="テキスト ボックス 8"/>
          <p:cNvSpPr txBox="1"/>
          <p:nvPr/>
        </p:nvSpPr>
        <p:spPr>
          <a:xfrm>
            <a:off x="4910298" y="5914147"/>
            <a:ext cx="3977784" cy="646331"/>
          </a:xfrm>
          <a:prstGeom prst="rect">
            <a:avLst/>
          </a:prstGeom>
          <a:solidFill>
            <a:schemeClr val="accent2">
              <a:lumMod val="20000"/>
              <a:lumOff val="80000"/>
            </a:schemeClr>
          </a:solidFill>
        </p:spPr>
        <p:txBody>
          <a:bodyPr wrap="square" rtlCol="0">
            <a:spAutoFit/>
          </a:bodyPr>
          <a:lstStyle/>
          <a:p>
            <a:r>
              <a:rPr kumimoji="1" lang="en-US" altLang="ja-JP" sz="3600" dirty="0">
                <a:solidFill>
                  <a:srgbClr val="FF0000"/>
                </a:solidFill>
                <a:latin typeface="HGP創英角ﾎﾟｯﾌﾟ体" panose="040B0A00000000000000" pitchFamily="50" charset="-128"/>
                <a:ea typeface="HGP創英角ﾎﾟｯﾌﾟ体" panose="040B0A00000000000000" pitchFamily="50" charset="-128"/>
              </a:rPr>
              <a:t>18</a:t>
            </a: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世紀に逆戻り！</a:t>
            </a:r>
          </a:p>
        </p:txBody>
      </p:sp>
    </p:spTree>
    <p:extLst>
      <p:ext uri="{BB962C8B-B14F-4D97-AF65-F5344CB8AC3E}">
        <p14:creationId xmlns:p14="http://schemas.microsoft.com/office/powerpoint/2010/main" val="345232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5" y="4616878"/>
            <a:ext cx="1944216" cy="145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32" y="3242556"/>
            <a:ext cx="3136912" cy="31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467544" y="404664"/>
            <a:ext cx="8352929" cy="27363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39552" y="476671"/>
            <a:ext cx="8208912" cy="584775"/>
          </a:xfrm>
          <a:prstGeom prst="rect">
            <a:avLst/>
          </a:prstGeom>
          <a:noFill/>
        </p:spPr>
        <p:txBody>
          <a:bodyPr wrap="square" rtlCol="0">
            <a:spAutoFit/>
          </a:bodyPr>
          <a:lstStyle/>
          <a:p>
            <a:r>
              <a:rPr kumimoji="1" lang="ja-JP" altLang="en-US" sz="3200" dirty="0" smtClean="0">
                <a:solidFill>
                  <a:srgbClr val="FF0000"/>
                </a:solidFill>
                <a:latin typeface="HGP創英角ｺﾞｼｯｸUB" panose="020B0900000000000000" pitchFamily="50" charset="-128"/>
                <a:ea typeface="HGP創英角ｺﾞｼｯｸUB" panose="020B0900000000000000" pitchFamily="50" charset="-128"/>
              </a:rPr>
              <a:t>弱い立場の労働者を守るために、できた労働法</a:t>
            </a:r>
            <a:endParaRPr kumimoji="1" lang="en-US" altLang="ja-JP" sz="3200" dirty="0" smtClean="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4628187" y="4221088"/>
            <a:ext cx="1080120" cy="1200329"/>
          </a:xfrm>
          <a:prstGeom prst="rect">
            <a:avLst/>
          </a:prstGeom>
          <a:noFill/>
        </p:spPr>
        <p:txBody>
          <a:bodyPr wrap="square" rtlCol="0">
            <a:spAutoFit/>
          </a:bodyPr>
          <a:lstStyle/>
          <a:p>
            <a:r>
              <a:rPr kumimoji="1" lang="ja-JP" altLang="en-US" sz="7200" b="1" dirty="0" smtClean="0">
                <a:latin typeface="HGP創英角ｺﾞｼｯｸUB" panose="020B0900000000000000" pitchFamily="50" charset="-128"/>
                <a:ea typeface="HGP創英角ｺﾞｼｯｸUB" panose="020B0900000000000000" pitchFamily="50" charset="-128"/>
              </a:rPr>
              <a:t>＞</a:t>
            </a:r>
            <a:endParaRPr kumimoji="1" lang="ja-JP" altLang="en-US" sz="7200" b="1"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763690" y="1073210"/>
            <a:ext cx="7776864" cy="1938992"/>
          </a:xfrm>
          <a:prstGeom prst="rect">
            <a:avLst/>
          </a:prstGeom>
          <a:noFill/>
        </p:spPr>
        <p:txBody>
          <a:bodyPr wrap="square" rtlCol="0">
            <a:spAutoFit/>
          </a:bodyPr>
          <a:lstStyle/>
          <a:p>
            <a:r>
              <a:rPr lang="ja-JP" altLang="en-US" sz="2400" b="1" dirty="0">
                <a:latin typeface="HGPｺﾞｼｯｸE" panose="020B0900000000000000" pitchFamily="50" charset="-128"/>
                <a:ea typeface="HGPｺﾞｼｯｸE" panose="020B0900000000000000" pitchFamily="50" charset="-128"/>
              </a:rPr>
              <a:t>労働力の売買は、一般的</a:t>
            </a:r>
            <a:r>
              <a:rPr lang="ja-JP" altLang="en-US" sz="2400" b="1" dirty="0" smtClean="0">
                <a:latin typeface="HGPｺﾞｼｯｸE" panose="020B0900000000000000" pitchFamily="50" charset="-128"/>
                <a:ea typeface="HGPｺﾞｼｯｸE" panose="020B0900000000000000" pitchFamily="50" charset="-128"/>
              </a:rPr>
              <a:t>な物の</a:t>
            </a:r>
            <a:r>
              <a:rPr lang="ja-JP" altLang="en-US" sz="2400" b="1" dirty="0">
                <a:latin typeface="HGPｺﾞｼｯｸE" panose="020B0900000000000000" pitchFamily="50" charset="-128"/>
                <a:ea typeface="HGPｺﾞｼｯｸE" panose="020B0900000000000000" pitchFamily="50" charset="-128"/>
              </a:rPr>
              <a:t>売り買いとは違い</a:t>
            </a:r>
            <a:r>
              <a:rPr lang="ja-JP" altLang="en-US" sz="2400" b="1" dirty="0" smtClean="0">
                <a:latin typeface="HGPｺﾞｼｯｸE" panose="020B0900000000000000" pitchFamily="50" charset="-128"/>
                <a:ea typeface="HGPｺﾞｼｯｸE" panose="020B0900000000000000" pitchFamily="50" charset="-128"/>
              </a:rPr>
              <a:t>、</a:t>
            </a:r>
            <a:endParaRPr lang="en-US" altLang="ja-JP" sz="2400" b="1" dirty="0" smtClean="0">
              <a:latin typeface="HGPｺﾞｼｯｸE" panose="020B0900000000000000" pitchFamily="50" charset="-128"/>
              <a:ea typeface="HGPｺﾞｼｯｸE" panose="020B0900000000000000" pitchFamily="50" charset="-128"/>
            </a:endParaRPr>
          </a:p>
          <a:p>
            <a:r>
              <a:rPr lang="ja-JP" altLang="en-US" sz="2400" b="1" dirty="0" smtClean="0">
                <a:latin typeface="HGPｺﾞｼｯｸE" panose="020B0900000000000000" pitchFamily="50" charset="-128"/>
                <a:ea typeface="HGPｺﾞｼｯｸE" panose="020B0900000000000000" pitchFamily="50" charset="-128"/>
              </a:rPr>
              <a:t>労働力</a:t>
            </a:r>
            <a:r>
              <a:rPr lang="ja-JP" altLang="en-US" sz="2400" b="1" dirty="0">
                <a:latin typeface="HGPｺﾞｼｯｸE" panose="020B0900000000000000" pitchFamily="50" charset="-128"/>
                <a:ea typeface="HGPｺﾞｼｯｸE" panose="020B0900000000000000" pitchFamily="50" charset="-128"/>
              </a:rPr>
              <a:t>を売る人＝労働者に対して</a:t>
            </a:r>
            <a:r>
              <a:rPr lang="ja-JP" altLang="en-US" sz="2400" b="1" dirty="0" smtClean="0">
                <a:latin typeface="HGPｺﾞｼｯｸE" panose="020B0900000000000000" pitchFamily="50" charset="-128"/>
                <a:ea typeface="HGPｺﾞｼｯｸE" panose="020B0900000000000000" pitchFamily="50" charset="-128"/>
              </a:rPr>
              <a:t>、買う</a:t>
            </a:r>
            <a:r>
              <a:rPr lang="ja-JP" altLang="en-US" sz="2400" b="1" dirty="0">
                <a:latin typeface="HGPｺﾞｼｯｸE" panose="020B0900000000000000" pitchFamily="50" charset="-128"/>
                <a:ea typeface="HGPｺﾞｼｯｸE" panose="020B0900000000000000" pitchFamily="50" charset="-128"/>
              </a:rPr>
              <a:t>人＝使用者</a:t>
            </a:r>
            <a:r>
              <a:rPr lang="ja-JP" altLang="en-US" sz="2400" b="1" dirty="0" smtClean="0">
                <a:latin typeface="HGPｺﾞｼｯｸE" panose="020B0900000000000000" pitchFamily="50" charset="-128"/>
                <a:ea typeface="HGPｺﾞｼｯｸE" panose="020B0900000000000000" pitchFamily="50" charset="-128"/>
              </a:rPr>
              <a:t>が圧倒的</a:t>
            </a:r>
            <a:r>
              <a:rPr lang="ja-JP" altLang="en-US" sz="2400" b="1" dirty="0">
                <a:latin typeface="HGPｺﾞｼｯｸE" panose="020B0900000000000000" pitchFamily="50" charset="-128"/>
                <a:ea typeface="HGPｺﾞｼｯｸE" panose="020B0900000000000000" pitchFamily="50" charset="-128"/>
              </a:rPr>
              <a:t>に</a:t>
            </a:r>
            <a:r>
              <a:rPr lang="ja-JP" altLang="en-US" sz="2400" b="1" dirty="0" smtClean="0">
                <a:latin typeface="HGPｺﾞｼｯｸE" panose="020B0900000000000000" pitchFamily="50" charset="-128"/>
                <a:ea typeface="HGPｺﾞｼｯｸE" panose="020B0900000000000000" pitchFamily="50" charset="-128"/>
              </a:rPr>
              <a:t>有利！</a:t>
            </a:r>
            <a:endParaRPr lang="ja-JP" altLang="en-US" sz="2400" b="1" dirty="0">
              <a:latin typeface="HGPｺﾞｼｯｸE" panose="020B0900000000000000" pitchFamily="50" charset="-128"/>
              <a:ea typeface="HGPｺﾞｼｯｸE" panose="020B0900000000000000" pitchFamily="50" charset="-128"/>
            </a:endParaRPr>
          </a:p>
          <a:p>
            <a:r>
              <a:rPr lang="ja-JP" altLang="en-US" sz="2400" b="1" u="sng" dirty="0" smtClean="0">
                <a:latin typeface="HGPｺﾞｼｯｸE" panose="020B0900000000000000" pitchFamily="50" charset="-128"/>
                <a:ea typeface="HGPｺﾞｼｯｸE" panose="020B0900000000000000" pitchFamily="50" charset="-128"/>
              </a:rPr>
              <a:t>契約者どうしは対等な関係と想定している民法の規定</a:t>
            </a:r>
            <a:r>
              <a:rPr lang="ja-JP" altLang="en-US" sz="2400" b="1" u="sng" dirty="0">
                <a:latin typeface="HGPｺﾞｼｯｸE" panose="020B0900000000000000" pitchFamily="50" charset="-128"/>
                <a:ea typeface="HGPｺﾞｼｯｸE" panose="020B0900000000000000" pitchFamily="50" charset="-128"/>
              </a:rPr>
              <a:t>では、労働者は守れない</a:t>
            </a:r>
          </a:p>
        </p:txBody>
      </p:sp>
    </p:spTree>
    <p:extLst>
      <p:ext uri="{BB962C8B-B14F-4D97-AF65-F5344CB8AC3E}">
        <p14:creationId xmlns:p14="http://schemas.microsoft.com/office/powerpoint/2010/main" val="2466890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2552</TotalTime>
  <Words>1933</Words>
  <Application>Microsoft Office PowerPoint</Application>
  <PresentationFormat>画面に合わせる (4:3)</PresentationFormat>
  <Paragraphs>251</Paragraphs>
  <Slides>29</Slides>
  <Notes>2</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20年後には、ＩＴ革新で 「時間と場所を選ばない働き方」に？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FJ-USER</cp:lastModifiedBy>
  <cp:revision>117</cp:revision>
  <cp:lastPrinted>2016-12-22T05:54:48Z</cp:lastPrinted>
  <dcterms:created xsi:type="dcterms:W3CDTF">2016-11-10T06:32:00Z</dcterms:created>
  <dcterms:modified xsi:type="dcterms:W3CDTF">2017-04-27T02:01:07Z</dcterms:modified>
</cp:coreProperties>
</file>